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PT Sans" charset="1" panose="020B0503020203020204"/>
      <p:regular r:id="rId8"/>
    </p:embeddedFont>
    <p:embeddedFont>
      <p:font typeface="PT Sans Bold" charset="1" panose="020B0703020203020204"/>
      <p:regular r:id="rId9"/>
    </p:embeddedFont>
    <p:embeddedFont>
      <p:font typeface="PT Sans Italics" charset="1" panose="020B0503020203090204"/>
      <p:regular r:id="rId10"/>
    </p:embeddedFont>
    <p:embeddedFont>
      <p:font typeface="PT Sans Bold Italics" charset="1" panose="020B0703020203090204"/>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Open Sans Light" charset="1" panose="020B0306030504020204"/>
      <p:regular r:id="rId16"/>
    </p:embeddedFont>
    <p:embeddedFont>
      <p:font typeface="Open Sans Light Bold" charset="1" panose="020B0806030504020204"/>
      <p:regular r:id="rId17"/>
    </p:embeddedFont>
    <p:embeddedFont>
      <p:font typeface="Open Sans Light Italics" charset="1" panose="020B0306030504020204"/>
      <p:regular r:id="rId18"/>
    </p:embeddedFont>
    <p:embeddedFont>
      <p:font typeface="Open Sans Light Bold Italics" charset="1" panose="020B0806030504020204"/>
      <p:regular r:id="rId19"/>
    </p:embeddedFont>
    <p:embeddedFont>
      <p:font typeface="Montserrat Semi-Bold" charset="1" panose="00000700000000000000"/>
      <p:regular r:id="rId20"/>
    </p:embeddedFont>
    <p:embeddedFont>
      <p:font typeface="Montserrat Semi-Bold Bold" charset="1" panose="00000800000000000000"/>
      <p:regular r:id="rId21"/>
    </p:embeddedFont>
    <p:embeddedFont>
      <p:font typeface="Montserrat Semi-Bold Italics" charset="1" panose="00000700000000000000"/>
      <p:regular r:id="rId22"/>
    </p:embeddedFont>
    <p:embeddedFont>
      <p:font typeface="Montserrat Semi-Bold Bold Italics" charset="1" panose="00000800000000000000"/>
      <p:regular r:id="rId23"/>
    </p:embeddedFont>
    <p:embeddedFont>
      <p:font typeface="Agrandir Grand Thin" charset="1" panose="00000207000000000000"/>
      <p:regular r:id="rId24"/>
    </p:embeddedFont>
    <p:embeddedFont>
      <p:font typeface="Agrandir Grand Thin Bold" charset="1" panose="00000607000000000000"/>
      <p:regular r:id="rId25"/>
    </p:embeddedFont>
    <p:embeddedFont>
      <p:font typeface="Agrandir Grand Thin Italics" charset="1" panose="00000207000000000000"/>
      <p:regular r:id="rId26"/>
    </p:embeddedFont>
    <p:embeddedFont>
      <p:font typeface="Agrandir Grand Thin Bold Italics" charset="1" panose="00000607000000000000"/>
      <p:regular r:id="rId27"/>
    </p:embeddedFont>
    <p:embeddedFont>
      <p:font typeface="Horizon" charset="1" panose="02000500000000000000"/>
      <p:regular r:id="rId28"/>
    </p:embeddedFont>
    <p:embeddedFont>
      <p:font typeface="Horizon Outlined" charset="1" panose="02000500000000000000"/>
      <p:regular r:id="rId29"/>
    </p:embeddedFont>
    <p:embeddedFont>
      <p:font typeface="JetBrains Mono" charset="1" panose="02010509020102050004"/>
      <p:regular r:id="rId30"/>
    </p:embeddedFont>
    <p:embeddedFont>
      <p:font typeface="JetBrains Mono Bold" charset="1" panose="02010809030102050004"/>
      <p:regular r:id="rId31"/>
    </p:embeddedFont>
    <p:embeddedFont>
      <p:font typeface="JetBrains Mono Italics" charset="1" panose="02010509020102050004"/>
      <p:regular r:id="rId32"/>
    </p:embeddedFont>
    <p:embeddedFont>
      <p:font typeface="JetBrains Mono Bold Italics" charset="1" panose="0201080903010205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4.pn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7817225" y="-350700"/>
            <a:ext cx="12597321" cy="1259732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114800" y="0"/>
            <a:ext cx="10287000" cy="102870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1475090" y="2942786"/>
            <a:ext cx="13240145" cy="6653173"/>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032995">
            <a:off x="-4180087" y="-2903304"/>
            <a:ext cx="13240145" cy="6653173"/>
          </a:xfrm>
          <a:prstGeom prst="rect">
            <a:avLst/>
          </a:prstGeom>
        </p:spPr>
      </p:pic>
      <p:grpSp>
        <p:nvGrpSpPr>
          <p:cNvPr name="Group 6" id="6"/>
          <p:cNvGrpSpPr/>
          <p:nvPr/>
        </p:nvGrpSpPr>
        <p:grpSpPr>
          <a:xfrm rot="0">
            <a:off x="11687773" y="1939805"/>
            <a:ext cx="6407390" cy="6407390"/>
            <a:chOff x="0" y="0"/>
            <a:chExt cx="8543187" cy="8543187"/>
          </a:xfrm>
        </p:grpSpPr>
        <p:pic>
          <p:nvPicPr>
            <p:cNvPr name="Picture 7" id="7"/>
            <p:cNvPicPr>
              <a:picLocks noChangeAspect="true"/>
            </p:cNvPicPr>
            <p:nvPr/>
          </p:nvPicPr>
          <p:blipFill>
            <a:blip r:embed="rId10"/>
            <a:srcRect l="0" t="0" r="0" b="0"/>
            <a:stretch>
              <a:fillRect/>
            </a:stretch>
          </p:blipFill>
          <p:spPr>
            <a:xfrm flipH="false" flipV="false" rot="0">
              <a:off x="0" y="0"/>
              <a:ext cx="8543187" cy="8543187"/>
            </a:xfrm>
            <a:prstGeom prst="rect">
              <a:avLst/>
            </a:prstGeom>
          </p:spPr>
        </p:pic>
        <p:pic>
          <p:nvPicPr>
            <p:cNvPr name="Picture 8" id="8"/>
            <p:cNvPicPr>
              <a:picLocks noChangeAspect="true"/>
            </p:cNvPicPr>
            <p:nvPr/>
          </p:nvPicPr>
          <p:blipFill>
            <a:blip r:embed="rId11"/>
            <a:srcRect l="0" t="0" r="0" b="0"/>
            <a:stretch>
              <a:fillRect/>
            </a:stretch>
          </p:blipFill>
          <p:spPr>
            <a:xfrm flipH="false" flipV="false" rot="0">
              <a:off x="899996" y="968631"/>
              <a:ext cx="7574556" cy="7574556"/>
            </a:xfrm>
            <a:prstGeom prst="rect">
              <a:avLst/>
            </a:prstGeom>
          </p:spPr>
        </p:pic>
      </p:grpSp>
      <p:grpSp>
        <p:nvGrpSpPr>
          <p:cNvPr name="Group 9" id="9"/>
          <p:cNvGrpSpPr/>
          <p:nvPr/>
        </p:nvGrpSpPr>
        <p:grpSpPr>
          <a:xfrm rot="0">
            <a:off x="1980114" y="5368642"/>
            <a:ext cx="8536369" cy="1780566"/>
            <a:chOff x="0" y="0"/>
            <a:chExt cx="11381825" cy="2374088"/>
          </a:xfrm>
        </p:grpSpPr>
        <p:sp>
          <p:nvSpPr>
            <p:cNvPr name="TextBox 10" id="10"/>
            <p:cNvSpPr txBox="true"/>
            <p:nvPr/>
          </p:nvSpPr>
          <p:spPr>
            <a:xfrm rot="0">
              <a:off x="0" y="-304800"/>
              <a:ext cx="11381825" cy="2394374"/>
            </a:xfrm>
            <a:prstGeom prst="rect">
              <a:avLst/>
            </a:prstGeom>
          </p:spPr>
          <p:txBody>
            <a:bodyPr anchor="t" rtlCol="false" tIns="0" lIns="0" bIns="0" rIns="0">
              <a:spAutoFit/>
            </a:bodyPr>
            <a:lstStyle/>
            <a:p>
              <a:pPr>
                <a:lnSpc>
                  <a:spcPts val="14419"/>
                </a:lnSpc>
              </a:pPr>
              <a:r>
                <a:rPr lang="en-US" sz="10299">
                  <a:solidFill>
                    <a:srgbClr val="16CEDA"/>
                  </a:solidFill>
                  <a:latin typeface="Horizon"/>
                </a:rPr>
                <a:t>PYTHON</a:t>
              </a:r>
            </a:p>
          </p:txBody>
        </p:sp>
        <p:sp>
          <p:nvSpPr>
            <p:cNvPr name="TextBox 11" id="11"/>
            <p:cNvSpPr txBox="true"/>
            <p:nvPr/>
          </p:nvSpPr>
          <p:spPr>
            <a:xfrm rot="0">
              <a:off x="0" y="-20286"/>
              <a:ext cx="11381825" cy="2394374"/>
            </a:xfrm>
            <a:prstGeom prst="rect">
              <a:avLst/>
            </a:prstGeom>
          </p:spPr>
          <p:txBody>
            <a:bodyPr anchor="t" rtlCol="false" tIns="0" lIns="0" bIns="0" rIns="0">
              <a:spAutoFit/>
            </a:bodyPr>
            <a:lstStyle/>
            <a:p>
              <a:pPr>
                <a:lnSpc>
                  <a:spcPts val="14419"/>
                </a:lnSpc>
              </a:pPr>
              <a:r>
                <a:rPr lang="en-US" sz="10299">
                  <a:solidFill>
                    <a:srgbClr val="0EEAE2"/>
                  </a:solidFill>
                  <a:latin typeface="Horizon Outlined"/>
                </a:rPr>
                <a:t>PYTHON</a:t>
              </a:r>
            </a:p>
          </p:txBody>
        </p:sp>
      </p:grpSp>
      <p:sp>
        <p:nvSpPr>
          <p:cNvPr name="TextBox 12" id="12"/>
          <p:cNvSpPr txBox="true"/>
          <p:nvPr/>
        </p:nvSpPr>
        <p:spPr>
          <a:xfrm rot="0">
            <a:off x="3112181" y="3578515"/>
            <a:ext cx="6081736" cy="1698130"/>
          </a:xfrm>
          <a:prstGeom prst="rect">
            <a:avLst/>
          </a:prstGeom>
        </p:spPr>
        <p:txBody>
          <a:bodyPr anchor="t" rtlCol="false" tIns="0" lIns="0" bIns="0" rIns="0">
            <a:spAutoFit/>
          </a:bodyPr>
          <a:lstStyle/>
          <a:p>
            <a:pPr>
              <a:lnSpc>
                <a:spcPts val="12977"/>
              </a:lnSpc>
            </a:pPr>
            <a:r>
              <a:rPr lang="en-US" sz="9269">
                <a:solidFill>
                  <a:srgbClr val="FFFFFF"/>
                </a:solidFill>
                <a:latin typeface="Horizon"/>
              </a:rPr>
              <a:t>OOP IN</a:t>
            </a:r>
          </a:p>
        </p:txBody>
      </p:sp>
      <p:sp>
        <p:nvSpPr>
          <p:cNvPr name="TextBox 13" id="13"/>
          <p:cNvSpPr txBox="true"/>
          <p:nvPr/>
        </p:nvSpPr>
        <p:spPr>
          <a:xfrm rot="0">
            <a:off x="3131332" y="3770560"/>
            <a:ext cx="6081736" cy="1698130"/>
          </a:xfrm>
          <a:prstGeom prst="rect">
            <a:avLst/>
          </a:prstGeom>
        </p:spPr>
        <p:txBody>
          <a:bodyPr anchor="t" rtlCol="false" tIns="0" lIns="0" bIns="0" rIns="0">
            <a:spAutoFit/>
          </a:bodyPr>
          <a:lstStyle/>
          <a:p>
            <a:pPr>
              <a:lnSpc>
                <a:spcPts val="12977"/>
              </a:lnSpc>
            </a:pPr>
            <a:r>
              <a:rPr lang="en-US" sz="9269">
                <a:solidFill>
                  <a:srgbClr val="FFFFFF"/>
                </a:solidFill>
                <a:latin typeface="Horizon Outlined"/>
              </a:rPr>
              <a:t>OOP IN</a:t>
            </a:r>
          </a:p>
        </p:txBody>
      </p:sp>
      <p:sp>
        <p:nvSpPr>
          <p:cNvPr name="TextBox 14" id="14"/>
          <p:cNvSpPr txBox="true"/>
          <p:nvPr/>
        </p:nvSpPr>
        <p:spPr>
          <a:xfrm rot="0">
            <a:off x="9139238" y="4857750"/>
            <a:ext cx="9525" cy="514350"/>
          </a:xfrm>
          <a:prstGeom prst="rect">
            <a:avLst/>
          </a:prstGeom>
        </p:spPr>
        <p:txBody>
          <a:bodyPr anchor="t" rtlCol="false" tIns="0" lIns="0" bIns="0" rIns="0">
            <a:spAutoFit/>
          </a:bodyPr>
          <a:lstStyle/>
          <a:p>
            <a:pPr algn="ctr">
              <a:lnSpc>
                <a:spcPts val="4200"/>
              </a:lnSpc>
              <a:spcBef>
                <a:spcPct val="0"/>
              </a:spcBef>
            </a:pPr>
          </a:p>
        </p:txBody>
      </p:sp>
      <p:grpSp>
        <p:nvGrpSpPr>
          <p:cNvPr name="Group 15" id="15"/>
          <p:cNvGrpSpPr/>
          <p:nvPr/>
        </p:nvGrpSpPr>
        <p:grpSpPr>
          <a:xfrm rot="0">
            <a:off x="606104" y="9571611"/>
            <a:ext cx="4124967" cy="383100"/>
            <a:chOff x="0" y="0"/>
            <a:chExt cx="5499957" cy="510800"/>
          </a:xfrm>
        </p:grpSpPr>
        <p:pic>
          <p:nvPicPr>
            <p:cNvPr name="Picture 16" id="1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0" y="57850"/>
              <a:ext cx="267855" cy="267855"/>
            </a:xfrm>
            <a:prstGeom prst="rect">
              <a:avLst/>
            </a:prstGeom>
          </p:spPr>
        </p:pic>
        <p:sp>
          <p:nvSpPr>
            <p:cNvPr name="TextBox 17" id="17"/>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3293469" y="-7518046"/>
            <a:ext cx="7847738" cy="111820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748" t="15298" r="8905" b="0"/>
          <a:stretch>
            <a:fillRect/>
          </a:stretch>
        </p:blipFill>
        <p:spPr>
          <a:xfrm flipH="false" flipV="false" rot="9648932">
            <a:off x="-4369482" y="-4078897"/>
            <a:ext cx="7989835" cy="563534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232675">
            <a:off x="13228902" y="4198543"/>
            <a:ext cx="9107505" cy="1297701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351" t="6501" r="0" b="0"/>
          <a:stretch>
            <a:fillRect/>
          </a:stretch>
        </p:blipFill>
        <p:spPr>
          <a:xfrm flipH="false" flipV="false" rot="-2180098">
            <a:off x="13370464" y="6962107"/>
            <a:ext cx="8824380" cy="6220621"/>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599941" y="2409825"/>
            <a:ext cx="6262261" cy="6118579"/>
          </a:xfrm>
          <a:prstGeom prst="rect">
            <a:avLst/>
          </a:prstGeom>
        </p:spPr>
        <p:txBody>
          <a:bodyPr anchor="t" rtlCol="false" tIns="0" lIns="0" bIns="0" rIns="0">
            <a:spAutoFit/>
          </a:bodyPr>
          <a:lstStyle/>
          <a:p>
            <a:pPr>
              <a:lnSpc>
                <a:spcPts val="3480"/>
              </a:lnSpc>
            </a:pPr>
            <a:r>
              <a:rPr lang="en-US" sz="2486" spc="124">
                <a:solidFill>
                  <a:srgbClr val="0EEAE2"/>
                </a:solidFill>
                <a:latin typeface="JetBrains Mono Bold"/>
              </a:rPr>
              <a:t>class Dog:</a:t>
            </a:r>
          </a:p>
          <a:p>
            <a:pPr>
              <a:lnSpc>
                <a:spcPts val="3480"/>
              </a:lnSpc>
            </a:pPr>
            <a:r>
              <a:rPr lang="en-US" sz="2486" spc="124">
                <a:solidFill>
                  <a:srgbClr val="0EEAE2"/>
                </a:solidFill>
                <a:latin typeface="JetBrains Mono Bold"/>
              </a:rPr>
              <a:t> </a:t>
            </a:r>
          </a:p>
          <a:p>
            <a:pPr>
              <a:lnSpc>
                <a:spcPts val="3480"/>
              </a:lnSpc>
            </a:pPr>
            <a:r>
              <a:rPr lang="en-US" sz="2486" spc="124">
                <a:solidFill>
                  <a:srgbClr val="0EEAE2"/>
                </a:solidFill>
                <a:latin typeface="JetBrains Mono Bold"/>
              </a:rPr>
              <a:t>    # class attribute</a:t>
            </a:r>
          </a:p>
          <a:p>
            <a:pPr>
              <a:lnSpc>
                <a:spcPts val="3480"/>
              </a:lnSpc>
            </a:pPr>
            <a:r>
              <a:rPr lang="en-US" sz="2486" spc="124">
                <a:solidFill>
                  <a:srgbClr val="0EEAE2"/>
                </a:solidFill>
                <a:latin typeface="JetBrains Mono Bold"/>
              </a:rPr>
              <a:t>    attr1 = "mammal"</a:t>
            </a:r>
          </a:p>
          <a:p>
            <a:pPr>
              <a:lnSpc>
                <a:spcPts val="3480"/>
              </a:lnSpc>
            </a:pPr>
            <a:r>
              <a:rPr lang="en-US" sz="2486" spc="124">
                <a:solidFill>
                  <a:srgbClr val="0EEAE2"/>
                </a:solidFill>
                <a:latin typeface="JetBrains Mono Bold"/>
              </a:rPr>
              <a:t> </a:t>
            </a:r>
          </a:p>
          <a:p>
            <a:pPr>
              <a:lnSpc>
                <a:spcPts val="3480"/>
              </a:lnSpc>
            </a:pPr>
            <a:r>
              <a:rPr lang="en-US" sz="2486" spc="124">
                <a:solidFill>
                  <a:srgbClr val="0EEAE2"/>
                </a:solidFill>
                <a:latin typeface="JetBrains Mono Bold"/>
              </a:rPr>
              <a:t>    # Instance attribute</a:t>
            </a:r>
          </a:p>
          <a:p>
            <a:pPr>
              <a:lnSpc>
                <a:spcPts val="3480"/>
              </a:lnSpc>
            </a:pPr>
            <a:r>
              <a:rPr lang="en-US" sz="2486" spc="124">
                <a:solidFill>
                  <a:srgbClr val="0EEAE2"/>
                </a:solidFill>
                <a:latin typeface="JetBrains Mono Bold"/>
              </a:rPr>
              <a:t>    def __init__(self, name):</a:t>
            </a:r>
          </a:p>
          <a:p>
            <a:pPr>
              <a:lnSpc>
                <a:spcPts val="3480"/>
              </a:lnSpc>
            </a:pPr>
            <a:r>
              <a:rPr lang="en-US" sz="2486" spc="124">
                <a:solidFill>
                  <a:srgbClr val="0EEAE2"/>
                </a:solidFill>
                <a:latin typeface="JetBrains Mono Bold"/>
              </a:rPr>
              <a:t>        self.name = name</a:t>
            </a:r>
          </a:p>
          <a:p>
            <a:pPr>
              <a:lnSpc>
                <a:spcPts val="3480"/>
              </a:lnSpc>
            </a:pPr>
            <a:r>
              <a:rPr lang="en-US" sz="2486" spc="124">
                <a:solidFill>
                  <a:srgbClr val="0EEAE2"/>
                </a:solidFill>
                <a:latin typeface="JetBrains Mono Bold"/>
              </a:rPr>
              <a:t>         </a:t>
            </a:r>
          </a:p>
          <a:p>
            <a:pPr>
              <a:lnSpc>
                <a:spcPts val="3480"/>
              </a:lnSpc>
            </a:pPr>
            <a:r>
              <a:rPr lang="en-US" sz="2486" spc="124">
                <a:solidFill>
                  <a:srgbClr val="0EEAE2"/>
                </a:solidFill>
                <a:latin typeface="JetBrains Mono Bold"/>
              </a:rPr>
              <a:t>    def speak(self):</a:t>
            </a:r>
          </a:p>
          <a:p>
            <a:pPr>
              <a:lnSpc>
                <a:spcPts val="3480"/>
              </a:lnSpc>
            </a:pPr>
            <a:r>
              <a:rPr lang="en-US" sz="2486" spc="124">
                <a:solidFill>
                  <a:srgbClr val="0EEAE2"/>
                </a:solidFill>
                <a:latin typeface="JetBrains Mono Bold"/>
              </a:rPr>
              <a:t>        print("My name is {}".format(self.name))</a:t>
            </a:r>
          </a:p>
          <a:p>
            <a:pPr>
              <a:lnSpc>
                <a:spcPts val="3480"/>
              </a:lnSpc>
            </a:pPr>
            <a:r>
              <a:rPr lang="en-US" sz="2486" spc="124">
                <a:solidFill>
                  <a:srgbClr val="0EEAE2"/>
                </a:solidFill>
                <a:latin typeface="JetBrains Mono Bold"/>
              </a:rPr>
              <a:t> </a:t>
            </a:r>
          </a:p>
          <a:p>
            <a:pPr>
              <a:lnSpc>
                <a:spcPts val="3480"/>
              </a:lnSpc>
              <a:spcBef>
                <a:spcPct val="0"/>
              </a:spcBef>
            </a:pPr>
          </a:p>
        </p:txBody>
      </p:sp>
      <p:sp>
        <p:nvSpPr>
          <p:cNvPr name="TextBox 10" id="10"/>
          <p:cNvSpPr txBox="true"/>
          <p:nvPr/>
        </p:nvSpPr>
        <p:spPr>
          <a:xfrm rot="0">
            <a:off x="9404590" y="2409825"/>
            <a:ext cx="6262261" cy="4365979"/>
          </a:xfrm>
          <a:prstGeom prst="rect">
            <a:avLst/>
          </a:prstGeom>
        </p:spPr>
        <p:txBody>
          <a:bodyPr anchor="t" rtlCol="false" tIns="0" lIns="0" bIns="0" rIns="0">
            <a:spAutoFit/>
          </a:bodyPr>
          <a:lstStyle/>
          <a:p>
            <a:pPr>
              <a:lnSpc>
                <a:spcPts val="3480"/>
              </a:lnSpc>
            </a:pPr>
          </a:p>
          <a:p>
            <a:pPr>
              <a:lnSpc>
                <a:spcPts val="3480"/>
              </a:lnSpc>
            </a:pPr>
            <a:r>
              <a:rPr lang="en-US" sz="2486" spc="124">
                <a:solidFill>
                  <a:srgbClr val="0EEAE2"/>
                </a:solidFill>
                <a:latin typeface="JetBrains Mono Bold"/>
              </a:rPr>
              <a:t># Driver code</a:t>
            </a:r>
          </a:p>
          <a:p>
            <a:pPr>
              <a:lnSpc>
                <a:spcPts val="3480"/>
              </a:lnSpc>
            </a:pPr>
            <a:r>
              <a:rPr lang="en-US" sz="2486" spc="124">
                <a:solidFill>
                  <a:srgbClr val="0EEAE2"/>
                </a:solidFill>
                <a:latin typeface="JetBrains Mono Bold"/>
              </a:rPr>
              <a:t># Object instantiation</a:t>
            </a:r>
          </a:p>
          <a:p>
            <a:pPr>
              <a:lnSpc>
                <a:spcPts val="3480"/>
              </a:lnSpc>
            </a:pPr>
            <a:r>
              <a:rPr lang="en-US" sz="2486" spc="124">
                <a:solidFill>
                  <a:srgbClr val="0EEAE2"/>
                </a:solidFill>
                <a:latin typeface="JetBrains Mono Bold"/>
              </a:rPr>
              <a:t>Rodger = Dog("Rodger")</a:t>
            </a:r>
          </a:p>
          <a:p>
            <a:pPr>
              <a:lnSpc>
                <a:spcPts val="3480"/>
              </a:lnSpc>
            </a:pPr>
            <a:r>
              <a:rPr lang="en-US" sz="2486" spc="124">
                <a:solidFill>
                  <a:srgbClr val="0EEAE2"/>
                </a:solidFill>
                <a:latin typeface="JetBrains Mono Bold"/>
              </a:rPr>
              <a:t>Tommy = Dog("Tommy")</a:t>
            </a:r>
          </a:p>
          <a:p>
            <a:pPr>
              <a:lnSpc>
                <a:spcPts val="3480"/>
              </a:lnSpc>
            </a:pPr>
            <a:r>
              <a:rPr lang="en-US" sz="2486" spc="124">
                <a:solidFill>
                  <a:srgbClr val="0EEAE2"/>
                </a:solidFill>
                <a:latin typeface="JetBrains Mono Bold"/>
              </a:rPr>
              <a:t> </a:t>
            </a:r>
          </a:p>
          <a:p>
            <a:pPr>
              <a:lnSpc>
                <a:spcPts val="3480"/>
              </a:lnSpc>
            </a:pPr>
            <a:r>
              <a:rPr lang="en-US" sz="2486" spc="124">
                <a:solidFill>
                  <a:srgbClr val="0EEAE2"/>
                </a:solidFill>
                <a:latin typeface="JetBrains Mono Bold"/>
              </a:rPr>
              <a:t># Accessing class methods</a:t>
            </a:r>
          </a:p>
          <a:p>
            <a:pPr>
              <a:lnSpc>
                <a:spcPts val="3480"/>
              </a:lnSpc>
            </a:pPr>
            <a:r>
              <a:rPr lang="en-US" sz="2486" spc="124">
                <a:solidFill>
                  <a:srgbClr val="0EEAE2"/>
                </a:solidFill>
                <a:latin typeface="JetBrains Mono Bold"/>
              </a:rPr>
              <a:t>Rodger.speak()</a:t>
            </a:r>
          </a:p>
          <a:p>
            <a:pPr>
              <a:lnSpc>
                <a:spcPts val="3480"/>
              </a:lnSpc>
            </a:pPr>
            <a:r>
              <a:rPr lang="en-US" sz="2486" spc="124">
                <a:solidFill>
                  <a:srgbClr val="0EEAE2"/>
                </a:solidFill>
                <a:latin typeface="JetBrains Mono Bold"/>
              </a:rPr>
              <a:t>Tommy.speak()</a:t>
            </a:r>
          </a:p>
          <a:p>
            <a:pPr>
              <a:lnSpc>
                <a:spcPts val="3480"/>
              </a:lnSpc>
              <a:spcBef>
                <a:spcPct val="0"/>
              </a:spcBef>
            </a:pPr>
          </a:p>
        </p:txBody>
      </p:sp>
      <p:sp>
        <p:nvSpPr>
          <p:cNvPr name="TextBox 11" id="11"/>
          <p:cNvSpPr txBox="true"/>
          <p:nvPr/>
        </p:nvSpPr>
        <p:spPr>
          <a:xfrm rot="0">
            <a:off x="6890727" y="8093370"/>
            <a:ext cx="7117740" cy="1323760"/>
          </a:xfrm>
          <a:prstGeom prst="rect">
            <a:avLst/>
          </a:prstGeom>
        </p:spPr>
        <p:txBody>
          <a:bodyPr anchor="t" rtlCol="false" tIns="0" lIns="0" bIns="0" rIns="0">
            <a:spAutoFit/>
          </a:bodyPr>
          <a:lstStyle/>
          <a:p>
            <a:pPr>
              <a:lnSpc>
                <a:spcPts val="3549"/>
              </a:lnSpc>
            </a:pPr>
            <a:r>
              <a:rPr lang="en-US" sz="2535" spc="126">
                <a:solidFill>
                  <a:srgbClr val="FFFFFF"/>
                </a:solidFill>
                <a:latin typeface="JetBrains Mono Bold"/>
              </a:rPr>
              <a:t>My name is Rodger</a:t>
            </a:r>
          </a:p>
          <a:p>
            <a:pPr>
              <a:lnSpc>
                <a:spcPts val="3549"/>
              </a:lnSpc>
            </a:pPr>
            <a:r>
              <a:rPr lang="en-US" sz="2535" spc="126">
                <a:solidFill>
                  <a:srgbClr val="FFFFFF"/>
                </a:solidFill>
                <a:latin typeface="JetBrains Mono Bold"/>
              </a:rPr>
              <a:t>My name is Tommy</a:t>
            </a:r>
          </a:p>
          <a:p>
            <a:pPr>
              <a:lnSpc>
                <a:spcPts val="3549"/>
              </a:lnSpc>
              <a:spcBef>
                <a:spcPct val="0"/>
              </a:spcBef>
            </a:pPr>
          </a:p>
        </p:txBody>
      </p:sp>
      <p:sp>
        <p:nvSpPr>
          <p:cNvPr name="TextBox 12" id="12"/>
          <p:cNvSpPr txBox="true"/>
          <p:nvPr/>
        </p:nvSpPr>
        <p:spPr>
          <a:xfrm rot="0">
            <a:off x="5511940" y="8121945"/>
            <a:ext cx="6199546" cy="371210"/>
          </a:xfrm>
          <a:prstGeom prst="rect">
            <a:avLst/>
          </a:prstGeom>
        </p:spPr>
        <p:txBody>
          <a:bodyPr anchor="t" rtlCol="false" tIns="0" lIns="0" bIns="0" rIns="0">
            <a:spAutoFit/>
          </a:bodyPr>
          <a:lstStyle/>
          <a:p>
            <a:pPr>
              <a:lnSpc>
                <a:spcPts val="3091"/>
              </a:lnSpc>
              <a:spcBef>
                <a:spcPct val="0"/>
              </a:spcBef>
            </a:pPr>
            <a:r>
              <a:rPr lang="en-US" sz="2208" spc="110">
                <a:solidFill>
                  <a:srgbClr val="FFFFFF"/>
                </a:solidFill>
                <a:latin typeface="JetBrains Mono Bold"/>
              </a:rPr>
              <a:t>OUTPUT:</a:t>
            </a:r>
          </a:p>
        </p:txBody>
      </p:sp>
      <p:sp>
        <p:nvSpPr>
          <p:cNvPr name="TextBox 13" id="13"/>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EXAMPLE: 02</a:t>
            </a:r>
          </a:p>
        </p:txBody>
      </p:sp>
      <p:grpSp>
        <p:nvGrpSpPr>
          <p:cNvPr name="Group 14" id="14"/>
          <p:cNvGrpSpPr/>
          <p:nvPr/>
        </p:nvGrpSpPr>
        <p:grpSpPr>
          <a:xfrm rot="0">
            <a:off x="16054945" y="248088"/>
            <a:ext cx="1802263" cy="1802263"/>
            <a:chOff x="0" y="0"/>
            <a:chExt cx="2403017" cy="2403017"/>
          </a:xfrm>
        </p:grpSpPr>
        <p:pic>
          <p:nvPicPr>
            <p:cNvPr name="Picture 15" id="15"/>
            <p:cNvPicPr>
              <a:picLocks noChangeAspect="true"/>
            </p:cNvPicPr>
            <p:nvPr/>
          </p:nvPicPr>
          <p:blipFill>
            <a:blip r:embed="rId8"/>
            <a:srcRect l="0" t="0" r="0" b="0"/>
            <a:stretch>
              <a:fillRect/>
            </a:stretch>
          </p:blipFill>
          <p:spPr>
            <a:xfrm flipH="false" flipV="false" rot="0">
              <a:off x="0" y="0"/>
              <a:ext cx="2403017" cy="2403017"/>
            </a:xfrm>
            <a:prstGeom prst="rect">
              <a:avLst/>
            </a:prstGeom>
          </p:spPr>
        </p:pic>
        <p:pic>
          <p:nvPicPr>
            <p:cNvPr name="Picture 16" id="16"/>
            <p:cNvPicPr>
              <a:picLocks noChangeAspect="true"/>
            </p:cNvPicPr>
            <p:nvPr/>
          </p:nvPicPr>
          <p:blipFill>
            <a:blip r:embed="rId9"/>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1298974" y="-6048570"/>
            <a:ext cx="6295260" cy="89699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288560">
            <a:off x="14492670" y="6991933"/>
            <a:ext cx="6295260" cy="8969931"/>
          </a:xfrm>
          <a:prstGeom prst="rect">
            <a:avLst/>
          </a:prstGeom>
        </p:spPr>
      </p:pic>
      <p:pic>
        <p:nvPicPr>
          <p:cNvPr name="Picture 4" id="4"/>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9457276">
            <a:off x="-1234581" y="-2429575"/>
            <a:ext cx="6166475" cy="4266850"/>
          </a:xfrm>
          <a:prstGeom prst="rect">
            <a:avLst/>
          </a:prstGeom>
        </p:spPr>
      </p:pic>
      <p:pic>
        <p:nvPicPr>
          <p:cNvPr name="Picture 5" id="5"/>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2386151">
            <a:off x="13875819" y="8548573"/>
            <a:ext cx="6166475" cy="4266850"/>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INHERITANCE</a:t>
            </a:r>
          </a:p>
        </p:txBody>
      </p:sp>
      <p:sp>
        <p:nvSpPr>
          <p:cNvPr name="TextBox 10" id="10"/>
          <p:cNvSpPr txBox="true"/>
          <p:nvPr/>
        </p:nvSpPr>
        <p:spPr>
          <a:xfrm rot="0">
            <a:off x="1249714" y="2162810"/>
            <a:ext cx="15853491" cy="298069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Inheritance is the capability of one class to derive or inherit the properties from another class. The class that derives properties is called the derived class or child class and the class from which the properties are being derived is called the base class or parent class. </a:t>
            </a:r>
          </a:p>
          <a:p>
            <a:pPr>
              <a:lnSpc>
                <a:spcPts val="4759"/>
              </a:lnSpc>
            </a:pPr>
          </a:p>
        </p:txBody>
      </p:sp>
      <p:sp>
        <p:nvSpPr>
          <p:cNvPr name="TextBox 11" id="11"/>
          <p:cNvSpPr txBox="true"/>
          <p:nvPr/>
        </p:nvSpPr>
        <p:spPr>
          <a:xfrm rot="0">
            <a:off x="1249714" y="5076825"/>
            <a:ext cx="15853491" cy="58039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Let us have a look on how Inheritance works.</a:t>
            </a:r>
          </a:p>
        </p:txBody>
      </p:sp>
      <p:grpSp>
        <p:nvGrpSpPr>
          <p:cNvPr name="Group 12" id="12"/>
          <p:cNvGrpSpPr/>
          <p:nvPr/>
        </p:nvGrpSpPr>
        <p:grpSpPr>
          <a:xfrm rot="0">
            <a:off x="16054945" y="248088"/>
            <a:ext cx="1802263" cy="1802263"/>
            <a:chOff x="0" y="0"/>
            <a:chExt cx="2403017" cy="2403017"/>
          </a:xfrm>
        </p:grpSpPr>
        <p:pic>
          <p:nvPicPr>
            <p:cNvPr name="Picture 13" id="13"/>
            <p:cNvPicPr>
              <a:picLocks noChangeAspect="true"/>
            </p:cNvPicPr>
            <p:nvPr/>
          </p:nvPicPr>
          <p:blipFill>
            <a:blip r:embed="rId10"/>
            <a:srcRect l="0" t="0" r="0" b="0"/>
            <a:stretch>
              <a:fillRect/>
            </a:stretch>
          </p:blipFill>
          <p:spPr>
            <a:xfrm flipH="false" flipV="false" rot="0">
              <a:off x="0" y="0"/>
              <a:ext cx="2403017" cy="2403017"/>
            </a:xfrm>
            <a:prstGeom prst="rect">
              <a:avLst/>
            </a:prstGeom>
          </p:spPr>
        </p:pic>
        <p:pic>
          <p:nvPicPr>
            <p:cNvPr name="Picture 14" id="14"/>
            <p:cNvPicPr>
              <a:picLocks noChangeAspect="true"/>
            </p:cNvPicPr>
            <p:nvPr/>
          </p:nvPicPr>
          <p:blipFill>
            <a:blip r:embed="rId11"/>
            <a:srcRect l="0" t="0" r="0" b="0"/>
            <a:stretch>
              <a:fillRect/>
            </a:stretch>
          </p:blipFill>
          <p:spPr>
            <a:xfrm flipH="false" flipV="false" rot="0">
              <a:off x="253150" y="272455"/>
              <a:ext cx="2130562" cy="2130562"/>
            </a:xfrm>
            <a:prstGeom prst="rect">
              <a:avLst/>
            </a:prstGeom>
          </p:spPr>
        </p:pic>
      </p:grpSp>
      <p:pic>
        <p:nvPicPr>
          <p:cNvPr name="Picture 15" id="15"/>
          <p:cNvPicPr>
            <a:picLocks noChangeAspect="true"/>
          </p:cNvPicPr>
          <p:nvPr/>
        </p:nvPicPr>
        <p:blipFill>
          <a:blip r:embed="rId12"/>
          <a:srcRect l="0" t="0" r="0" b="0"/>
          <a:stretch>
            <a:fillRect/>
          </a:stretch>
        </p:blipFill>
        <p:spPr>
          <a:xfrm flipH="false" flipV="false" rot="0">
            <a:off x="7290226" y="971198"/>
            <a:ext cx="1129382" cy="1129382"/>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3293469" y="-7518046"/>
            <a:ext cx="7847738" cy="111820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748" t="15298" r="8905" b="0"/>
          <a:stretch>
            <a:fillRect/>
          </a:stretch>
        </p:blipFill>
        <p:spPr>
          <a:xfrm flipH="false" flipV="false" rot="9648932">
            <a:off x="-4369482" y="-4078897"/>
            <a:ext cx="7989835" cy="563534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232675">
            <a:off x="13800402" y="4579543"/>
            <a:ext cx="9107505" cy="1297701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351" t="6501" r="0" b="0"/>
          <a:stretch>
            <a:fillRect/>
          </a:stretch>
        </p:blipFill>
        <p:spPr>
          <a:xfrm flipH="false" flipV="false" rot="-2180098">
            <a:off x="13941964" y="7343107"/>
            <a:ext cx="8824380" cy="6220621"/>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227166" y="2296292"/>
            <a:ext cx="9384933" cy="5646791"/>
          </a:xfrm>
          <a:prstGeom prst="rect">
            <a:avLst/>
          </a:prstGeom>
        </p:spPr>
        <p:txBody>
          <a:bodyPr anchor="t" rtlCol="false" tIns="0" lIns="0" bIns="0" rIns="0">
            <a:spAutoFit/>
          </a:bodyPr>
          <a:lstStyle/>
          <a:p>
            <a:pPr>
              <a:lnSpc>
                <a:spcPts val="2805"/>
              </a:lnSpc>
            </a:pPr>
            <a:r>
              <a:rPr lang="en-US" sz="2003" spc="100">
                <a:solidFill>
                  <a:srgbClr val="0EEAE2"/>
                </a:solidFill>
                <a:latin typeface="JetBrains Mono Bold"/>
              </a:rPr>
              <a:t>class Person(object):</a:t>
            </a:r>
          </a:p>
          <a:p>
            <a:pPr>
              <a:lnSpc>
                <a:spcPts val="2805"/>
              </a:lnSpc>
            </a:pPr>
            <a:r>
              <a:rPr lang="en-US" sz="2003" spc="100">
                <a:solidFill>
                  <a:srgbClr val="0EEAE2"/>
                </a:solidFill>
                <a:latin typeface="JetBrains Mono Bold"/>
              </a:rPr>
              <a:t> </a:t>
            </a:r>
          </a:p>
          <a:p>
            <a:pPr>
              <a:lnSpc>
                <a:spcPts val="2805"/>
              </a:lnSpc>
            </a:pPr>
            <a:r>
              <a:rPr lang="en-US" sz="2003" spc="100">
                <a:solidFill>
                  <a:srgbClr val="0EEAE2"/>
                </a:solidFill>
                <a:latin typeface="JetBrains Mono Bold"/>
              </a:rPr>
              <a:t>    # __init__ is known as the constructor</a:t>
            </a:r>
          </a:p>
          <a:p>
            <a:pPr>
              <a:lnSpc>
                <a:spcPts val="2805"/>
              </a:lnSpc>
            </a:pPr>
            <a:r>
              <a:rPr lang="en-US" sz="2003" spc="100">
                <a:solidFill>
                  <a:srgbClr val="0EEAE2"/>
                </a:solidFill>
                <a:latin typeface="JetBrains Mono Bold"/>
              </a:rPr>
              <a:t>    def __init__(self, name, idnumber):</a:t>
            </a:r>
          </a:p>
          <a:p>
            <a:pPr>
              <a:lnSpc>
                <a:spcPts val="2805"/>
              </a:lnSpc>
            </a:pPr>
            <a:r>
              <a:rPr lang="en-US" sz="2003" spc="100">
                <a:solidFill>
                  <a:srgbClr val="0EEAE2"/>
                </a:solidFill>
                <a:latin typeface="JetBrains Mono Bold"/>
              </a:rPr>
              <a:t>        self.name = name</a:t>
            </a:r>
          </a:p>
          <a:p>
            <a:pPr>
              <a:lnSpc>
                <a:spcPts val="2805"/>
              </a:lnSpc>
            </a:pPr>
            <a:r>
              <a:rPr lang="en-US" sz="2003" spc="100">
                <a:solidFill>
                  <a:srgbClr val="0EEAE2"/>
                </a:solidFill>
                <a:latin typeface="JetBrains Mono Bold"/>
              </a:rPr>
              <a:t>        self.idnumber = idnumber</a:t>
            </a:r>
          </a:p>
          <a:p>
            <a:pPr>
              <a:lnSpc>
                <a:spcPts val="2805"/>
              </a:lnSpc>
            </a:pPr>
            <a:r>
              <a:rPr lang="en-US" sz="2003" spc="100">
                <a:solidFill>
                  <a:srgbClr val="0EEAE2"/>
                </a:solidFill>
                <a:latin typeface="JetBrains Mono Bold"/>
              </a:rPr>
              <a:t> </a:t>
            </a:r>
          </a:p>
          <a:p>
            <a:pPr>
              <a:lnSpc>
                <a:spcPts val="2805"/>
              </a:lnSpc>
            </a:pPr>
            <a:r>
              <a:rPr lang="en-US" sz="2003" spc="100">
                <a:solidFill>
                  <a:srgbClr val="0EEAE2"/>
                </a:solidFill>
                <a:latin typeface="JetBrains Mono Bold"/>
              </a:rPr>
              <a:t>    def display(self):</a:t>
            </a:r>
          </a:p>
          <a:p>
            <a:pPr>
              <a:lnSpc>
                <a:spcPts val="2805"/>
              </a:lnSpc>
            </a:pPr>
            <a:r>
              <a:rPr lang="en-US" sz="2003" spc="100">
                <a:solidFill>
                  <a:srgbClr val="0EEAE2"/>
                </a:solidFill>
                <a:latin typeface="JetBrains Mono Bold"/>
              </a:rPr>
              <a:t>        print(self.name)</a:t>
            </a:r>
          </a:p>
          <a:p>
            <a:pPr>
              <a:lnSpc>
                <a:spcPts val="2805"/>
              </a:lnSpc>
            </a:pPr>
            <a:r>
              <a:rPr lang="en-US" sz="2003" spc="100">
                <a:solidFill>
                  <a:srgbClr val="0EEAE2"/>
                </a:solidFill>
                <a:latin typeface="JetBrains Mono Bold"/>
              </a:rPr>
              <a:t>        print(self.idnumber)</a:t>
            </a:r>
          </a:p>
          <a:p>
            <a:pPr>
              <a:lnSpc>
                <a:spcPts val="2805"/>
              </a:lnSpc>
            </a:pPr>
            <a:r>
              <a:rPr lang="en-US" sz="2003" spc="100">
                <a:solidFill>
                  <a:srgbClr val="0EEAE2"/>
                </a:solidFill>
                <a:latin typeface="JetBrains Mono Bold"/>
              </a:rPr>
              <a:t>         </a:t>
            </a:r>
          </a:p>
          <a:p>
            <a:pPr>
              <a:lnSpc>
                <a:spcPts val="2805"/>
              </a:lnSpc>
            </a:pPr>
            <a:r>
              <a:rPr lang="en-US" sz="2003" spc="100">
                <a:solidFill>
                  <a:srgbClr val="0EEAE2"/>
                </a:solidFill>
                <a:latin typeface="JetBrains Mono Bold"/>
              </a:rPr>
              <a:t>    def details(self):</a:t>
            </a:r>
          </a:p>
          <a:p>
            <a:pPr>
              <a:lnSpc>
                <a:spcPts val="2805"/>
              </a:lnSpc>
            </a:pPr>
            <a:r>
              <a:rPr lang="en-US" sz="2003" spc="100">
                <a:solidFill>
                  <a:srgbClr val="0EEAE2"/>
                </a:solidFill>
                <a:latin typeface="JetBrains Mono Bold"/>
              </a:rPr>
              <a:t>        print("My name is {}".format(self.name))</a:t>
            </a:r>
          </a:p>
          <a:p>
            <a:pPr>
              <a:lnSpc>
                <a:spcPts val="2805"/>
              </a:lnSpc>
            </a:pPr>
            <a:r>
              <a:rPr lang="en-US" sz="2003" spc="100">
                <a:solidFill>
                  <a:srgbClr val="0EEAE2"/>
                </a:solidFill>
                <a:latin typeface="JetBrains Mono Bold"/>
              </a:rPr>
              <a:t>        print("IdNumber: {}".format(self.idnumber))</a:t>
            </a:r>
          </a:p>
          <a:p>
            <a:pPr>
              <a:lnSpc>
                <a:spcPts val="2805"/>
              </a:lnSpc>
            </a:pPr>
            <a:r>
              <a:rPr lang="en-US" sz="2003" spc="100">
                <a:solidFill>
                  <a:srgbClr val="0EEAE2"/>
                </a:solidFill>
                <a:latin typeface="JetBrains Mono Bold"/>
              </a:rPr>
              <a:t>     </a:t>
            </a:r>
          </a:p>
          <a:p>
            <a:pPr>
              <a:lnSpc>
                <a:spcPts val="2805"/>
              </a:lnSpc>
              <a:spcBef>
                <a:spcPct val="0"/>
              </a:spcBef>
            </a:pPr>
          </a:p>
        </p:txBody>
      </p:sp>
      <p:sp>
        <p:nvSpPr>
          <p:cNvPr name="TextBox 10" id="10"/>
          <p:cNvSpPr txBox="true"/>
          <p:nvPr/>
        </p:nvSpPr>
        <p:spPr>
          <a:xfrm rot="0">
            <a:off x="8264499" y="8176735"/>
            <a:ext cx="9384933" cy="2115504"/>
          </a:xfrm>
          <a:prstGeom prst="rect">
            <a:avLst/>
          </a:prstGeom>
        </p:spPr>
        <p:txBody>
          <a:bodyPr anchor="t" rtlCol="false" tIns="0" lIns="0" bIns="0" rIns="0">
            <a:spAutoFit/>
          </a:bodyPr>
          <a:lstStyle/>
          <a:p>
            <a:pPr>
              <a:lnSpc>
                <a:spcPts val="2805"/>
              </a:lnSpc>
            </a:pPr>
            <a:r>
              <a:rPr lang="en-US" sz="2003" spc="100">
                <a:solidFill>
                  <a:srgbClr val="FFFFFF"/>
                </a:solidFill>
                <a:latin typeface="JetBrains Mono Bold"/>
              </a:rPr>
              <a:t>Rahul</a:t>
            </a:r>
          </a:p>
          <a:p>
            <a:pPr>
              <a:lnSpc>
                <a:spcPts val="2805"/>
              </a:lnSpc>
            </a:pPr>
            <a:r>
              <a:rPr lang="en-US" sz="2003" spc="100">
                <a:solidFill>
                  <a:srgbClr val="FFFFFF"/>
                </a:solidFill>
                <a:latin typeface="JetBrains Mono Bold"/>
              </a:rPr>
              <a:t>886012</a:t>
            </a:r>
          </a:p>
          <a:p>
            <a:pPr>
              <a:lnSpc>
                <a:spcPts val="2805"/>
              </a:lnSpc>
            </a:pPr>
            <a:r>
              <a:rPr lang="en-US" sz="2003" spc="100">
                <a:solidFill>
                  <a:srgbClr val="FFFFFF"/>
                </a:solidFill>
                <a:latin typeface="JetBrains Mono Bold"/>
              </a:rPr>
              <a:t>My name is Rahul</a:t>
            </a:r>
          </a:p>
          <a:p>
            <a:pPr>
              <a:lnSpc>
                <a:spcPts val="2805"/>
              </a:lnSpc>
            </a:pPr>
            <a:r>
              <a:rPr lang="en-US" sz="2003" spc="100">
                <a:solidFill>
                  <a:srgbClr val="FFFFFF"/>
                </a:solidFill>
                <a:latin typeface="JetBrains Mono Bold"/>
              </a:rPr>
              <a:t>IdNumber: 886012</a:t>
            </a:r>
          </a:p>
          <a:p>
            <a:pPr>
              <a:lnSpc>
                <a:spcPts val="2805"/>
              </a:lnSpc>
            </a:pPr>
            <a:r>
              <a:rPr lang="en-US" sz="2003" spc="100">
                <a:solidFill>
                  <a:srgbClr val="FFFFFF"/>
                </a:solidFill>
                <a:latin typeface="JetBrains Mono Bold"/>
              </a:rPr>
              <a:t>Post: Intern</a:t>
            </a:r>
          </a:p>
          <a:p>
            <a:pPr>
              <a:lnSpc>
                <a:spcPts val="2805"/>
              </a:lnSpc>
              <a:spcBef>
                <a:spcPct val="0"/>
              </a:spcBef>
            </a:pPr>
          </a:p>
        </p:txBody>
      </p:sp>
      <p:sp>
        <p:nvSpPr>
          <p:cNvPr name="TextBox 11" id="11"/>
          <p:cNvSpPr txBox="true"/>
          <p:nvPr/>
        </p:nvSpPr>
        <p:spPr>
          <a:xfrm rot="0">
            <a:off x="6984072" y="8186260"/>
            <a:ext cx="9384933" cy="702990"/>
          </a:xfrm>
          <a:prstGeom prst="rect">
            <a:avLst/>
          </a:prstGeom>
        </p:spPr>
        <p:txBody>
          <a:bodyPr anchor="t" rtlCol="false" tIns="0" lIns="0" bIns="0" rIns="0">
            <a:spAutoFit/>
          </a:bodyPr>
          <a:lstStyle/>
          <a:p>
            <a:pPr>
              <a:lnSpc>
                <a:spcPts val="2805"/>
              </a:lnSpc>
            </a:pPr>
            <a:r>
              <a:rPr lang="en-US" sz="2003" spc="100">
                <a:solidFill>
                  <a:srgbClr val="FFFFFF"/>
                </a:solidFill>
                <a:latin typeface="JetBrains Mono Bold"/>
              </a:rPr>
              <a:t>OUTPUT:</a:t>
            </a:r>
          </a:p>
          <a:p>
            <a:pPr>
              <a:lnSpc>
                <a:spcPts val="2805"/>
              </a:lnSpc>
              <a:spcBef>
                <a:spcPct val="0"/>
              </a:spcBef>
            </a:pPr>
          </a:p>
        </p:txBody>
      </p:sp>
      <p:sp>
        <p:nvSpPr>
          <p:cNvPr name="TextBox 12" id="12"/>
          <p:cNvSpPr txBox="true"/>
          <p:nvPr/>
        </p:nvSpPr>
        <p:spPr>
          <a:xfrm rot="0">
            <a:off x="8858250" y="310188"/>
            <a:ext cx="9818469" cy="8454908"/>
          </a:xfrm>
          <a:prstGeom prst="rect">
            <a:avLst/>
          </a:prstGeom>
        </p:spPr>
        <p:txBody>
          <a:bodyPr anchor="t" rtlCol="false" tIns="0" lIns="0" bIns="0" rIns="0">
            <a:spAutoFit/>
          </a:bodyPr>
          <a:lstStyle/>
          <a:p>
            <a:pPr>
              <a:lnSpc>
                <a:spcPts val="2806"/>
              </a:lnSpc>
            </a:pPr>
            <a:r>
              <a:rPr lang="en-US" sz="2004" spc="100">
                <a:solidFill>
                  <a:srgbClr val="0EEAE2"/>
                </a:solidFill>
                <a:latin typeface="JetBrains Mono Bold"/>
              </a:rPr>
              <a:t># child class</a:t>
            </a:r>
          </a:p>
          <a:p>
            <a:pPr>
              <a:lnSpc>
                <a:spcPts val="2806"/>
              </a:lnSpc>
            </a:pPr>
            <a:r>
              <a:rPr lang="en-US" sz="2004" spc="100">
                <a:solidFill>
                  <a:srgbClr val="0EEAE2"/>
                </a:solidFill>
                <a:latin typeface="JetBrains Mono Bold"/>
              </a:rPr>
              <a:t>class Employee(Person):</a:t>
            </a:r>
          </a:p>
          <a:p>
            <a:pPr>
              <a:lnSpc>
                <a:spcPts val="2806"/>
              </a:lnSpc>
            </a:pPr>
            <a:r>
              <a:rPr lang="en-US" sz="2004" spc="100">
                <a:solidFill>
                  <a:srgbClr val="0EEAE2"/>
                </a:solidFill>
                <a:latin typeface="JetBrains Mono Bold"/>
              </a:rPr>
              <a:t> def __init__(self, name, idnumber, salary,</a:t>
            </a:r>
          </a:p>
          <a:p>
            <a:pPr>
              <a:lnSpc>
                <a:spcPts val="2806"/>
              </a:lnSpc>
            </a:pPr>
            <a:r>
              <a:rPr lang="en-US" sz="2004" spc="100">
                <a:solidFill>
                  <a:srgbClr val="0EEAE2"/>
                </a:solidFill>
                <a:latin typeface="JetBrains Mono Bold"/>
              </a:rPr>
              <a:t> post):</a:t>
            </a:r>
          </a:p>
          <a:p>
            <a:pPr>
              <a:lnSpc>
                <a:spcPts val="2806"/>
              </a:lnSpc>
            </a:pPr>
            <a:r>
              <a:rPr lang="en-US" sz="2004" spc="100">
                <a:solidFill>
                  <a:srgbClr val="0EEAE2"/>
                </a:solidFill>
                <a:latin typeface="JetBrains Mono Bold"/>
              </a:rPr>
              <a:t> self.salary = salary</a:t>
            </a:r>
          </a:p>
          <a:p>
            <a:pPr>
              <a:lnSpc>
                <a:spcPts val="2806"/>
              </a:lnSpc>
            </a:pPr>
            <a:r>
              <a:rPr lang="en-US" sz="2004" spc="100">
                <a:solidFill>
                  <a:srgbClr val="0EEAE2"/>
                </a:solidFill>
                <a:latin typeface="JetBrains Mono Bold"/>
              </a:rPr>
              <a:t> self.post = post</a:t>
            </a:r>
          </a:p>
          <a:p>
            <a:pPr>
              <a:lnSpc>
                <a:spcPts val="2806"/>
              </a:lnSpc>
            </a:pPr>
            <a:r>
              <a:rPr lang="en-US" sz="2004" spc="100">
                <a:solidFill>
                  <a:srgbClr val="0EEAE2"/>
                </a:solidFill>
                <a:latin typeface="JetBrains Mono Bold"/>
              </a:rPr>
              <a:t> </a:t>
            </a:r>
          </a:p>
          <a:p>
            <a:pPr>
              <a:lnSpc>
                <a:spcPts val="2806"/>
              </a:lnSpc>
            </a:pPr>
            <a:r>
              <a:rPr lang="en-US" sz="2004" spc="100">
                <a:solidFill>
                  <a:srgbClr val="0EEAE2"/>
                </a:solidFill>
                <a:latin typeface="JetBrains Mono Bold"/>
              </a:rPr>
              <a:t> # invoking the __init__ of the parent class</a:t>
            </a:r>
          </a:p>
          <a:p>
            <a:pPr>
              <a:lnSpc>
                <a:spcPts val="2806"/>
              </a:lnSpc>
            </a:pPr>
            <a:r>
              <a:rPr lang="en-US" sz="2004" spc="100">
                <a:solidFill>
                  <a:srgbClr val="0EEAE2"/>
                </a:solidFill>
                <a:latin typeface="JetBrains Mono Bold"/>
              </a:rPr>
              <a:t> Person.__init__(self, name, idnumber)</a:t>
            </a:r>
          </a:p>
          <a:p>
            <a:pPr>
              <a:lnSpc>
                <a:spcPts val="2806"/>
              </a:lnSpc>
            </a:pPr>
            <a:r>
              <a:rPr lang="en-US" sz="2004" spc="100">
                <a:solidFill>
                  <a:srgbClr val="0EEAE2"/>
                </a:solidFill>
                <a:latin typeface="JetBrains Mono Bold"/>
              </a:rPr>
              <a:t> </a:t>
            </a:r>
          </a:p>
          <a:p>
            <a:pPr>
              <a:lnSpc>
                <a:spcPts val="2806"/>
              </a:lnSpc>
            </a:pPr>
            <a:r>
              <a:rPr lang="en-US" sz="2004" spc="100">
                <a:solidFill>
                  <a:srgbClr val="0EEAE2"/>
                </a:solidFill>
                <a:latin typeface="JetBrains Mono Bold"/>
              </a:rPr>
              <a:t> def details(self):</a:t>
            </a:r>
          </a:p>
          <a:p>
            <a:pPr>
              <a:lnSpc>
                <a:spcPts val="2806"/>
              </a:lnSpc>
            </a:pPr>
            <a:r>
              <a:rPr lang="en-US" sz="2004" spc="100">
                <a:solidFill>
                  <a:srgbClr val="0EEAE2"/>
                </a:solidFill>
                <a:latin typeface="JetBrains Mono Bold"/>
              </a:rPr>
              <a:t> print("My name is {}".format(self.name))</a:t>
            </a:r>
          </a:p>
          <a:p>
            <a:pPr>
              <a:lnSpc>
                <a:spcPts val="2806"/>
              </a:lnSpc>
            </a:pPr>
            <a:r>
              <a:rPr lang="en-US" sz="2004" spc="100">
                <a:solidFill>
                  <a:srgbClr val="0EEAE2"/>
                </a:solidFill>
                <a:latin typeface="JetBrains Mono Bold"/>
              </a:rPr>
              <a:t> print("IdNumber: {}".format(self.idnumber))</a:t>
            </a:r>
          </a:p>
          <a:p>
            <a:pPr>
              <a:lnSpc>
                <a:spcPts val="2806"/>
              </a:lnSpc>
            </a:pPr>
            <a:r>
              <a:rPr lang="en-US" sz="2004" spc="100">
                <a:solidFill>
                  <a:srgbClr val="0EEAE2"/>
                </a:solidFill>
                <a:latin typeface="JetBrains Mono Bold"/>
              </a:rPr>
              <a:t> print("Post: {}".format(self.post))</a:t>
            </a:r>
          </a:p>
          <a:p>
            <a:pPr>
              <a:lnSpc>
                <a:spcPts val="2806"/>
              </a:lnSpc>
            </a:pPr>
            <a:r>
              <a:rPr lang="en-US" sz="2004" spc="100">
                <a:solidFill>
                  <a:srgbClr val="0EEAE2"/>
                </a:solidFill>
                <a:latin typeface="JetBrains Mono Bold"/>
              </a:rPr>
              <a:t> </a:t>
            </a:r>
          </a:p>
          <a:p>
            <a:pPr>
              <a:lnSpc>
                <a:spcPts val="2806"/>
              </a:lnSpc>
            </a:pPr>
            <a:r>
              <a:rPr lang="en-US" sz="2004" spc="100">
                <a:solidFill>
                  <a:srgbClr val="0EEAE2"/>
                </a:solidFill>
                <a:latin typeface="JetBrains Mono Bold"/>
              </a:rPr>
              <a:t> </a:t>
            </a:r>
          </a:p>
          <a:p>
            <a:pPr>
              <a:lnSpc>
                <a:spcPts val="2806"/>
              </a:lnSpc>
            </a:pPr>
            <a:r>
              <a:rPr lang="en-US" sz="2004" spc="100">
                <a:solidFill>
                  <a:srgbClr val="0EEAE2"/>
                </a:solidFill>
                <a:latin typeface="JetBrains Mono Bold"/>
              </a:rPr>
              <a:t># creation of an object variable or an instance</a:t>
            </a:r>
          </a:p>
          <a:p>
            <a:pPr>
              <a:lnSpc>
                <a:spcPts val="2806"/>
              </a:lnSpc>
            </a:pPr>
            <a:r>
              <a:rPr lang="en-US" sz="2004" spc="100">
                <a:solidFill>
                  <a:srgbClr val="0EEAE2"/>
                </a:solidFill>
                <a:latin typeface="JetBrains Mono Bold"/>
              </a:rPr>
              <a:t>a = Employee('Rahul', 886012, 200000, "Intern")</a:t>
            </a:r>
          </a:p>
          <a:p>
            <a:pPr>
              <a:lnSpc>
                <a:spcPts val="2806"/>
              </a:lnSpc>
            </a:pPr>
            <a:r>
              <a:rPr lang="en-US" sz="2004" spc="100">
                <a:solidFill>
                  <a:srgbClr val="0EEAE2"/>
                </a:solidFill>
                <a:latin typeface="JetBrains Mono Bold"/>
              </a:rPr>
              <a:t> </a:t>
            </a:r>
          </a:p>
          <a:p>
            <a:pPr>
              <a:lnSpc>
                <a:spcPts val="2806"/>
              </a:lnSpc>
            </a:pPr>
            <a:r>
              <a:rPr lang="en-US" sz="2004" spc="100">
                <a:solidFill>
                  <a:srgbClr val="0EEAE2"/>
                </a:solidFill>
                <a:latin typeface="JetBrains Mono Bold"/>
              </a:rPr>
              <a:t># calling a function of the class Person using</a:t>
            </a:r>
          </a:p>
          <a:p>
            <a:pPr>
              <a:lnSpc>
                <a:spcPts val="2806"/>
              </a:lnSpc>
            </a:pPr>
            <a:r>
              <a:rPr lang="en-US" sz="2004" spc="100">
                <a:solidFill>
                  <a:srgbClr val="0EEAE2"/>
                </a:solidFill>
                <a:latin typeface="JetBrains Mono Bold"/>
              </a:rPr>
              <a:t># its instance</a:t>
            </a:r>
          </a:p>
          <a:p>
            <a:pPr>
              <a:lnSpc>
                <a:spcPts val="2806"/>
              </a:lnSpc>
            </a:pPr>
            <a:r>
              <a:rPr lang="en-US" sz="2004" spc="100">
                <a:solidFill>
                  <a:srgbClr val="0EEAE2"/>
                </a:solidFill>
                <a:latin typeface="JetBrains Mono Bold"/>
              </a:rPr>
              <a:t>a.display()</a:t>
            </a:r>
          </a:p>
          <a:p>
            <a:pPr>
              <a:lnSpc>
                <a:spcPts val="2806"/>
              </a:lnSpc>
            </a:pPr>
            <a:r>
              <a:rPr lang="en-US" sz="2004" spc="100">
                <a:solidFill>
                  <a:srgbClr val="0EEAE2"/>
                </a:solidFill>
                <a:latin typeface="JetBrains Mono Bold"/>
              </a:rPr>
              <a:t>a.details(</a:t>
            </a:r>
          </a:p>
          <a:p>
            <a:pPr>
              <a:lnSpc>
                <a:spcPts val="2806"/>
              </a:lnSpc>
              <a:spcBef>
                <a:spcPct val="0"/>
              </a:spcBef>
            </a:pPr>
          </a:p>
        </p:txBody>
      </p:sp>
      <p:sp>
        <p:nvSpPr>
          <p:cNvPr name="TextBox 13" id="13"/>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EXAMPLE</a:t>
            </a:r>
          </a:p>
        </p:txBody>
      </p:sp>
      <p:grpSp>
        <p:nvGrpSpPr>
          <p:cNvPr name="Group 14" id="14"/>
          <p:cNvGrpSpPr/>
          <p:nvPr/>
        </p:nvGrpSpPr>
        <p:grpSpPr>
          <a:xfrm rot="0">
            <a:off x="16054945" y="248088"/>
            <a:ext cx="1802263" cy="1802263"/>
            <a:chOff x="0" y="0"/>
            <a:chExt cx="2403017" cy="2403017"/>
          </a:xfrm>
        </p:grpSpPr>
        <p:pic>
          <p:nvPicPr>
            <p:cNvPr name="Picture 15" id="15"/>
            <p:cNvPicPr>
              <a:picLocks noChangeAspect="true"/>
            </p:cNvPicPr>
            <p:nvPr/>
          </p:nvPicPr>
          <p:blipFill>
            <a:blip r:embed="rId8"/>
            <a:srcRect l="0" t="0" r="0" b="0"/>
            <a:stretch>
              <a:fillRect/>
            </a:stretch>
          </p:blipFill>
          <p:spPr>
            <a:xfrm flipH="false" flipV="false" rot="0">
              <a:off x="0" y="0"/>
              <a:ext cx="2403017" cy="2403017"/>
            </a:xfrm>
            <a:prstGeom prst="rect">
              <a:avLst/>
            </a:prstGeom>
          </p:spPr>
        </p:pic>
        <p:pic>
          <p:nvPicPr>
            <p:cNvPr name="Picture 16" id="16"/>
            <p:cNvPicPr>
              <a:picLocks noChangeAspect="true"/>
            </p:cNvPicPr>
            <p:nvPr/>
          </p:nvPicPr>
          <p:blipFill>
            <a:blip r:embed="rId9"/>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1298974" y="-6048570"/>
            <a:ext cx="6295260" cy="89699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288560">
            <a:off x="14492670" y="6991933"/>
            <a:ext cx="6295260" cy="8969931"/>
          </a:xfrm>
          <a:prstGeom prst="rect">
            <a:avLst/>
          </a:prstGeom>
        </p:spPr>
      </p:pic>
      <p:pic>
        <p:nvPicPr>
          <p:cNvPr name="Picture 4" id="4"/>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9457276">
            <a:off x="-1234581" y="-2429575"/>
            <a:ext cx="6166475" cy="4266850"/>
          </a:xfrm>
          <a:prstGeom prst="rect">
            <a:avLst/>
          </a:prstGeom>
        </p:spPr>
      </p:pic>
      <p:pic>
        <p:nvPicPr>
          <p:cNvPr name="Picture 5" id="5"/>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2386151">
            <a:off x="13875819" y="8548573"/>
            <a:ext cx="6166475" cy="4266850"/>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POLYMORPHISM</a:t>
            </a:r>
          </a:p>
        </p:txBody>
      </p:sp>
      <p:sp>
        <p:nvSpPr>
          <p:cNvPr name="TextBox 10" id="10"/>
          <p:cNvSpPr txBox="true"/>
          <p:nvPr/>
        </p:nvSpPr>
        <p:spPr>
          <a:xfrm rot="0">
            <a:off x="1249714" y="2162810"/>
            <a:ext cx="15853491" cy="178054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Polymorphism simply means having many forms. For example, we need to determine if the given species of birds fly or not, using polymorphism we can do this using a single function.</a:t>
            </a:r>
          </a:p>
        </p:txBody>
      </p:sp>
      <p:sp>
        <p:nvSpPr>
          <p:cNvPr name="TextBox 11" id="11"/>
          <p:cNvSpPr txBox="true"/>
          <p:nvPr/>
        </p:nvSpPr>
        <p:spPr>
          <a:xfrm rot="0">
            <a:off x="1249714" y="5076825"/>
            <a:ext cx="15853491" cy="58039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Let us have a look on how Polymorphism works.</a:t>
            </a:r>
          </a:p>
        </p:txBody>
      </p:sp>
      <p:grpSp>
        <p:nvGrpSpPr>
          <p:cNvPr name="Group 12" id="12"/>
          <p:cNvGrpSpPr/>
          <p:nvPr/>
        </p:nvGrpSpPr>
        <p:grpSpPr>
          <a:xfrm rot="0">
            <a:off x="16054945" y="248088"/>
            <a:ext cx="1802263" cy="1802263"/>
            <a:chOff x="0" y="0"/>
            <a:chExt cx="2403017" cy="2403017"/>
          </a:xfrm>
        </p:grpSpPr>
        <p:pic>
          <p:nvPicPr>
            <p:cNvPr name="Picture 13" id="13"/>
            <p:cNvPicPr>
              <a:picLocks noChangeAspect="true"/>
            </p:cNvPicPr>
            <p:nvPr/>
          </p:nvPicPr>
          <p:blipFill>
            <a:blip r:embed="rId10"/>
            <a:srcRect l="0" t="0" r="0" b="0"/>
            <a:stretch>
              <a:fillRect/>
            </a:stretch>
          </p:blipFill>
          <p:spPr>
            <a:xfrm flipH="false" flipV="false" rot="0">
              <a:off x="0" y="0"/>
              <a:ext cx="2403017" cy="2403017"/>
            </a:xfrm>
            <a:prstGeom prst="rect">
              <a:avLst/>
            </a:prstGeom>
          </p:spPr>
        </p:pic>
        <p:pic>
          <p:nvPicPr>
            <p:cNvPr name="Picture 14" id="14"/>
            <p:cNvPicPr>
              <a:picLocks noChangeAspect="true"/>
            </p:cNvPicPr>
            <p:nvPr/>
          </p:nvPicPr>
          <p:blipFill>
            <a:blip r:embed="rId11"/>
            <a:srcRect l="0" t="0" r="0" b="0"/>
            <a:stretch>
              <a:fillRect/>
            </a:stretch>
          </p:blipFill>
          <p:spPr>
            <a:xfrm flipH="false" flipV="false" rot="0">
              <a:off x="253150" y="272455"/>
              <a:ext cx="2130562" cy="2130562"/>
            </a:xfrm>
            <a:prstGeom prst="rect">
              <a:avLst/>
            </a:prstGeom>
          </p:spPr>
        </p:pic>
      </p:grpSp>
      <p:pic>
        <p:nvPicPr>
          <p:cNvPr name="Picture 15" id="15"/>
          <p:cNvPicPr>
            <a:picLocks noChangeAspect="true"/>
          </p:cNvPicPr>
          <p:nvPr/>
        </p:nvPicPr>
        <p:blipFill>
          <a:blip r:embed="rId12"/>
          <a:srcRect l="0" t="0" r="0" b="0"/>
          <a:stretch>
            <a:fillRect/>
          </a:stretch>
        </p:blipFill>
        <p:spPr>
          <a:xfrm flipH="false" flipV="false" rot="0">
            <a:off x="8337976" y="971198"/>
            <a:ext cx="1129382" cy="1129382"/>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3293469" y="-7518046"/>
            <a:ext cx="7847738" cy="111820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748" t="15298" r="8905" b="0"/>
          <a:stretch>
            <a:fillRect/>
          </a:stretch>
        </p:blipFill>
        <p:spPr>
          <a:xfrm flipH="false" flipV="false" rot="9648932">
            <a:off x="-4369482" y="-4078897"/>
            <a:ext cx="7989835" cy="563534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232675">
            <a:off x="13800402" y="4579543"/>
            <a:ext cx="9107505" cy="1297701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351" t="6501" r="0" b="0"/>
          <a:stretch>
            <a:fillRect/>
          </a:stretch>
        </p:blipFill>
        <p:spPr>
          <a:xfrm flipH="false" flipV="false" rot="-2180098">
            <a:off x="13941964" y="7343107"/>
            <a:ext cx="8824380" cy="6220621"/>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606104" y="2426897"/>
            <a:ext cx="9384933" cy="7059306"/>
          </a:xfrm>
          <a:prstGeom prst="rect">
            <a:avLst/>
          </a:prstGeom>
        </p:spPr>
        <p:txBody>
          <a:bodyPr anchor="t" rtlCol="false" tIns="0" lIns="0" bIns="0" rIns="0">
            <a:spAutoFit/>
          </a:bodyPr>
          <a:lstStyle/>
          <a:p>
            <a:pPr>
              <a:lnSpc>
                <a:spcPts val="2805"/>
              </a:lnSpc>
            </a:pPr>
            <a:r>
              <a:rPr lang="en-US" sz="2003" spc="100">
                <a:solidFill>
                  <a:srgbClr val="0EEAE2"/>
                </a:solidFill>
                <a:latin typeface="JetBrains Mono Bold"/>
              </a:rPr>
              <a:t>class Bird:</a:t>
            </a:r>
          </a:p>
          <a:p>
            <a:pPr>
              <a:lnSpc>
                <a:spcPts val="2805"/>
              </a:lnSpc>
            </a:pPr>
            <a:r>
              <a:rPr lang="en-US" sz="2003" spc="100">
                <a:solidFill>
                  <a:srgbClr val="0EEAE2"/>
                </a:solidFill>
                <a:latin typeface="JetBrains Mono Bold"/>
              </a:rPr>
              <a:t>   </a:t>
            </a:r>
          </a:p>
          <a:p>
            <a:pPr>
              <a:lnSpc>
                <a:spcPts val="2805"/>
              </a:lnSpc>
            </a:pPr>
            <a:r>
              <a:rPr lang="en-US" sz="2003" spc="100">
                <a:solidFill>
                  <a:srgbClr val="0EEAE2"/>
                </a:solidFill>
                <a:latin typeface="JetBrains Mono Bold"/>
              </a:rPr>
              <a:t>    def intro(self):</a:t>
            </a:r>
          </a:p>
          <a:p>
            <a:pPr>
              <a:lnSpc>
                <a:spcPts val="2805"/>
              </a:lnSpc>
            </a:pPr>
            <a:r>
              <a:rPr lang="en-US" sz="2003" spc="100">
                <a:solidFill>
                  <a:srgbClr val="0EEAE2"/>
                </a:solidFill>
                <a:latin typeface="JetBrains Mono Bold"/>
              </a:rPr>
              <a:t>        print("There are many types of birds.")</a:t>
            </a:r>
          </a:p>
          <a:p>
            <a:pPr>
              <a:lnSpc>
                <a:spcPts val="2805"/>
              </a:lnSpc>
            </a:pPr>
            <a:r>
              <a:rPr lang="en-US" sz="2003" spc="100">
                <a:solidFill>
                  <a:srgbClr val="0EEAE2"/>
                </a:solidFill>
                <a:latin typeface="JetBrains Mono Bold"/>
              </a:rPr>
              <a:t> </a:t>
            </a:r>
          </a:p>
          <a:p>
            <a:pPr>
              <a:lnSpc>
                <a:spcPts val="2805"/>
              </a:lnSpc>
            </a:pPr>
            <a:r>
              <a:rPr lang="en-US" sz="2003" spc="100">
                <a:solidFill>
                  <a:srgbClr val="0EEAE2"/>
                </a:solidFill>
                <a:latin typeface="JetBrains Mono Bold"/>
              </a:rPr>
              <a:t>    def flight(self):</a:t>
            </a:r>
          </a:p>
          <a:p>
            <a:pPr>
              <a:lnSpc>
                <a:spcPts val="2805"/>
              </a:lnSpc>
            </a:pPr>
            <a:r>
              <a:rPr lang="en-US" sz="2003" spc="100">
                <a:solidFill>
                  <a:srgbClr val="0EEAE2"/>
                </a:solidFill>
                <a:latin typeface="JetBrains Mono Bold"/>
              </a:rPr>
              <a:t>        print("Most of the birds can fly but some cannot.")</a:t>
            </a:r>
          </a:p>
          <a:p>
            <a:pPr>
              <a:lnSpc>
                <a:spcPts val="2805"/>
              </a:lnSpc>
            </a:pPr>
            <a:r>
              <a:rPr lang="en-US" sz="2003" spc="100">
                <a:solidFill>
                  <a:srgbClr val="0EEAE2"/>
                </a:solidFill>
                <a:latin typeface="JetBrains Mono Bold"/>
              </a:rPr>
              <a:t> </a:t>
            </a:r>
          </a:p>
          <a:p>
            <a:pPr>
              <a:lnSpc>
                <a:spcPts val="2805"/>
              </a:lnSpc>
            </a:pPr>
            <a:r>
              <a:rPr lang="en-US" sz="2003" spc="100">
                <a:solidFill>
                  <a:srgbClr val="0EEAE2"/>
                </a:solidFill>
                <a:latin typeface="JetBrains Mono Bold"/>
              </a:rPr>
              <a:t>class sparrow(Bird):</a:t>
            </a:r>
          </a:p>
          <a:p>
            <a:pPr>
              <a:lnSpc>
                <a:spcPts val="2805"/>
              </a:lnSpc>
            </a:pPr>
            <a:r>
              <a:rPr lang="en-US" sz="2003" spc="100">
                <a:solidFill>
                  <a:srgbClr val="0EEAE2"/>
                </a:solidFill>
                <a:latin typeface="JetBrains Mono Bold"/>
              </a:rPr>
              <a:t>   </a:t>
            </a:r>
          </a:p>
          <a:p>
            <a:pPr>
              <a:lnSpc>
                <a:spcPts val="2805"/>
              </a:lnSpc>
            </a:pPr>
            <a:r>
              <a:rPr lang="en-US" sz="2003" spc="100">
                <a:solidFill>
                  <a:srgbClr val="0EEAE2"/>
                </a:solidFill>
                <a:latin typeface="JetBrains Mono Bold"/>
              </a:rPr>
              <a:t>    def flight(self):</a:t>
            </a:r>
          </a:p>
          <a:p>
            <a:pPr>
              <a:lnSpc>
                <a:spcPts val="2805"/>
              </a:lnSpc>
            </a:pPr>
            <a:r>
              <a:rPr lang="en-US" sz="2003" spc="100">
                <a:solidFill>
                  <a:srgbClr val="0EEAE2"/>
                </a:solidFill>
                <a:latin typeface="JetBrains Mono Bold"/>
              </a:rPr>
              <a:t>        print("Sparrows can fly.")</a:t>
            </a:r>
          </a:p>
          <a:p>
            <a:pPr>
              <a:lnSpc>
                <a:spcPts val="2805"/>
              </a:lnSpc>
            </a:pPr>
            <a:r>
              <a:rPr lang="en-US" sz="2003" spc="100">
                <a:solidFill>
                  <a:srgbClr val="0EEAE2"/>
                </a:solidFill>
                <a:latin typeface="JetBrains Mono Bold"/>
              </a:rPr>
              <a:t> </a:t>
            </a:r>
          </a:p>
          <a:p>
            <a:pPr>
              <a:lnSpc>
                <a:spcPts val="2805"/>
              </a:lnSpc>
            </a:pPr>
            <a:r>
              <a:rPr lang="en-US" sz="2003" spc="100">
                <a:solidFill>
                  <a:srgbClr val="0EEAE2"/>
                </a:solidFill>
                <a:latin typeface="JetBrains Mono Bold"/>
              </a:rPr>
              <a:t>class ostrich(Bird):</a:t>
            </a:r>
          </a:p>
          <a:p>
            <a:pPr>
              <a:lnSpc>
                <a:spcPts val="2805"/>
              </a:lnSpc>
            </a:pPr>
            <a:r>
              <a:rPr lang="en-US" sz="2003" spc="100">
                <a:solidFill>
                  <a:srgbClr val="0EEAE2"/>
                </a:solidFill>
                <a:latin typeface="JetBrains Mono Bold"/>
              </a:rPr>
              <a:t> </a:t>
            </a:r>
          </a:p>
          <a:p>
            <a:pPr>
              <a:lnSpc>
                <a:spcPts val="2805"/>
              </a:lnSpc>
            </a:pPr>
            <a:r>
              <a:rPr lang="en-US" sz="2003" spc="100">
                <a:solidFill>
                  <a:srgbClr val="0EEAE2"/>
                </a:solidFill>
                <a:latin typeface="JetBrains Mono Bold"/>
              </a:rPr>
              <a:t>    def flight(self):</a:t>
            </a:r>
          </a:p>
          <a:p>
            <a:pPr>
              <a:lnSpc>
                <a:spcPts val="2805"/>
              </a:lnSpc>
            </a:pPr>
            <a:r>
              <a:rPr lang="en-US" sz="2003" spc="100">
                <a:solidFill>
                  <a:srgbClr val="0EEAE2"/>
                </a:solidFill>
                <a:latin typeface="JetBrains Mono Bold"/>
              </a:rPr>
              <a:t>        print("Ostriches cannot fly.")</a:t>
            </a:r>
          </a:p>
          <a:p>
            <a:pPr>
              <a:lnSpc>
                <a:spcPts val="2805"/>
              </a:lnSpc>
            </a:pPr>
            <a:r>
              <a:rPr lang="en-US" sz="2003" spc="100">
                <a:solidFill>
                  <a:srgbClr val="0EEAE2"/>
                </a:solidFill>
                <a:latin typeface="JetBrains Mono Bold"/>
              </a:rPr>
              <a:t> </a:t>
            </a:r>
          </a:p>
          <a:p>
            <a:pPr>
              <a:lnSpc>
                <a:spcPts val="2805"/>
              </a:lnSpc>
              <a:spcBef>
                <a:spcPct val="0"/>
              </a:spcBef>
            </a:pPr>
          </a:p>
        </p:txBody>
      </p:sp>
      <p:sp>
        <p:nvSpPr>
          <p:cNvPr name="TextBox 10" id="10"/>
          <p:cNvSpPr txBox="true"/>
          <p:nvPr/>
        </p:nvSpPr>
        <p:spPr>
          <a:xfrm rot="0">
            <a:off x="9780373" y="6873616"/>
            <a:ext cx="9384933" cy="2468633"/>
          </a:xfrm>
          <a:prstGeom prst="rect">
            <a:avLst/>
          </a:prstGeom>
        </p:spPr>
        <p:txBody>
          <a:bodyPr anchor="t" rtlCol="false" tIns="0" lIns="0" bIns="0" rIns="0">
            <a:spAutoFit/>
          </a:bodyPr>
          <a:lstStyle/>
          <a:p>
            <a:pPr>
              <a:lnSpc>
                <a:spcPts val="2805"/>
              </a:lnSpc>
            </a:pPr>
            <a:r>
              <a:rPr lang="en-US" sz="2003" spc="100">
                <a:solidFill>
                  <a:srgbClr val="FFFFFF"/>
                </a:solidFill>
                <a:latin typeface="JetBrains Mono Bold"/>
              </a:rPr>
              <a:t>There are many types of birds.</a:t>
            </a:r>
          </a:p>
          <a:p>
            <a:pPr>
              <a:lnSpc>
                <a:spcPts val="2805"/>
              </a:lnSpc>
            </a:pPr>
            <a:r>
              <a:rPr lang="en-US" sz="2003" spc="100">
                <a:solidFill>
                  <a:srgbClr val="FFFFFF"/>
                </a:solidFill>
                <a:latin typeface="JetBrains Mono Bold"/>
              </a:rPr>
              <a:t>Most of the birds can fly but some cannot.</a:t>
            </a:r>
          </a:p>
          <a:p>
            <a:pPr>
              <a:lnSpc>
                <a:spcPts val="2805"/>
              </a:lnSpc>
            </a:pPr>
            <a:r>
              <a:rPr lang="en-US" sz="2003" spc="100">
                <a:solidFill>
                  <a:srgbClr val="FFFFFF"/>
                </a:solidFill>
                <a:latin typeface="JetBrains Mono Bold"/>
              </a:rPr>
              <a:t>There are many types of birds.</a:t>
            </a:r>
          </a:p>
          <a:p>
            <a:pPr>
              <a:lnSpc>
                <a:spcPts val="2805"/>
              </a:lnSpc>
            </a:pPr>
            <a:r>
              <a:rPr lang="en-US" sz="2003" spc="100">
                <a:solidFill>
                  <a:srgbClr val="FFFFFF"/>
                </a:solidFill>
                <a:latin typeface="JetBrains Mono Bold"/>
              </a:rPr>
              <a:t>Sparrows can fly.</a:t>
            </a:r>
          </a:p>
          <a:p>
            <a:pPr>
              <a:lnSpc>
                <a:spcPts val="2805"/>
              </a:lnSpc>
            </a:pPr>
            <a:r>
              <a:rPr lang="en-US" sz="2003" spc="100">
                <a:solidFill>
                  <a:srgbClr val="FFFFFF"/>
                </a:solidFill>
                <a:latin typeface="JetBrains Mono Bold"/>
              </a:rPr>
              <a:t>There are many types of birds.</a:t>
            </a:r>
          </a:p>
          <a:p>
            <a:pPr>
              <a:lnSpc>
                <a:spcPts val="2805"/>
              </a:lnSpc>
            </a:pPr>
            <a:r>
              <a:rPr lang="en-US" sz="2003" spc="100">
                <a:solidFill>
                  <a:srgbClr val="FFFFFF"/>
                </a:solidFill>
                <a:latin typeface="JetBrains Mono Bold"/>
              </a:rPr>
              <a:t>Ostriches cannot fly.</a:t>
            </a:r>
          </a:p>
          <a:p>
            <a:pPr>
              <a:lnSpc>
                <a:spcPts val="2805"/>
              </a:lnSpc>
              <a:spcBef>
                <a:spcPct val="0"/>
              </a:spcBef>
            </a:pPr>
          </a:p>
        </p:txBody>
      </p:sp>
      <p:sp>
        <p:nvSpPr>
          <p:cNvPr name="TextBox 11" id="11"/>
          <p:cNvSpPr txBox="true"/>
          <p:nvPr/>
        </p:nvSpPr>
        <p:spPr>
          <a:xfrm rot="0">
            <a:off x="8499946" y="6883141"/>
            <a:ext cx="9384933" cy="702990"/>
          </a:xfrm>
          <a:prstGeom prst="rect">
            <a:avLst/>
          </a:prstGeom>
        </p:spPr>
        <p:txBody>
          <a:bodyPr anchor="t" rtlCol="false" tIns="0" lIns="0" bIns="0" rIns="0">
            <a:spAutoFit/>
          </a:bodyPr>
          <a:lstStyle/>
          <a:p>
            <a:pPr>
              <a:lnSpc>
                <a:spcPts val="2805"/>
              </a:lnSpc>
            </a:pPr>
            <a:r>
              <a:rPr lang="en-US" sz="2003" spc="100">
                <a:solidFill>
                  <a:srgbClr val="FFFFFF"/>
                </a:solidFill>
                <a:latin typeface="JetBrains Mono Bold"/>
              </a:rPr>
              <a:t>OUTPUT:</a:t>
            </a:r>
          </a:p>
          <a:p>
            <a:pPr>
              <a:lnSpc>
                <a:spcPts val="2805"/>
              </a:lnSpc>
              <a:spcBef>
                <a:spcPct val="0"/>
              </a:spcBef>
            </a:pPr>
          </a:p>
        </p:txBody>
      </p:sp>
      <p:sp>
        <p:nvSpPr>
          <p:cNvPr name="TextBox 12" id="12"/>
          <p:cNvSpPr txBox="true"/>
          <p:nvPr/>
        </p:nvSpPr>
        <p:spPr>
          <a:xfrm rot="0">
            <a:off x="10604698" y="2106979"/>
            <a:ext cx="10686304" cy="3168533"/>
          </a:xfrm>
          <a:prstGeom prst="rect">
            <a:avLst/>
          </a:prstGeom>
        </p:spPr>
        <p:txBody>
          <a:bodyPr anchor="t" rtlCol="false" tIns="0" lIns="0" bIns="0" rIns="0">
            <a:spAutoFit/>
          </a:bodyPr>
          <a:lstStyle/>
          <a:p>
            <a:pPr>
              <a:lnSpc>
                <a:spcPts val="2806"/>
              </a:lnSpc>
            </a:pPr>
            <a:r>
              <a:rPr lang="en-US" sz="2004" spc="100">
                <a:solidFill>
                  <a:srgbClr val="0EEAE2"/>
                </a:solidFill>
                <a:latin typeface="JetBrains Mono Bold"/>
              </a:rPr>
              <a:t>obj_bird.intro()</a:t>
            </a:r>
          </a:p>
          <a:p>
            <a:pPr>
              <a:lnSpc>
                <a:spcPts val="2806"/>
              </a:lnSpc>
            </a:pPr>
            <a:r>
              <a:rPr lang="en-US" sz="2004" spc="100">
                <a:solidFill>
                  <a:srgbClr val="0EEAE2"/>
                </a:solidFill>
                <a:latin typeface="JetBrains Mono Bold"/>
              </a:rPr>
              <a:t>obj_bird.flight()</a:t>
            </a:r>
          </a:p>
          <a:p>
            <a:pPr>
              <a:lnSpc>
                <a:spcPts val="2806"/>
              </a:lnSpc>
            </a:pPr>
            <a:r>
              <a:rPr lang="en-US" sz="2004" spc="100">
                <a:solidFill>
                  <a:srgbClr val="0EEAE2"/>
                </a:solidFill>
                <a:latin typeface="JetBrains Mono Bold"/>
              </a:rPr>
              <a:t> </a:t>
            </a:r>
          </a:p>
          <a:p>
            <a:pPr>
              <a:lnSpc>
                <a:spcPts val="2806"/>
              </a:lnSpc>
            </a:pPr>
            <a:r>
              <a:rPr lang="en-US" sz="2004" spc="100">
                <a:solidFill>
                  <a:srgbClr val="0EEAE2"/>
                </a:solidFill>
                <a:latin typeface="JetBrains Mono Bold"/>
              </a:rPr>
              <a:t>obj_spr.intro()</a:t>
            </a:r>
          </a:p>
          <a:p>
            <a:pPr>
              <a:lnSpc>
                <a:spcPts val="2806"/>
              </a:lnSpc>
            </a:pPr>
            <a:r>
              <a:rPr lang="en-US" sz="2004" spc="100">
                <a:solidFill>
                  <a:srgbClr val="0EEAE2"/>
                </a:solidFill>
                <a:latin typeface="JetBrains Mono Bold"/>
              </a:rPr>
              <a:t>obj_spr.flight()</a:t>
            </a:r>
          </a:p>
          <a:p>
            <a:pPr>
              <a:lnSpc>
                <a:spcPts val="2806"/>
              </a:lnSpc>
            </a:pPr>
            <a:r>
              <a:rPr lang="en-US" sz="2004" spc="100">
                <a:solidFill>
                  <a:srgbClr val="0EEAE2"/>
                </a:solidFill>
                <a:latin typeface="JetBrains Mono Bold"/>
              </a:rPr>
              <a:t> </a:t>
            </a:r>
          </a:p>
          <a:p>
            <a:pPr>
              <a:lnSpc>
                <a:spcPts val="2806"/>
              </a:lnSpc>
            </a:pPr>
            <a:r>
              <a:rPr lang="en-US" sz="2004" spc="100">
                <a:solidFill>
                  <a:srgbClr val="0EEAE2"/>
                </a:solidFill>
                <a:latin typeface="JetBrains Mono Bold"/>
              </a:rPr>
              <a:t>obj_ost.intro()</a:t>
            </a:r>
          </a:p>
          <a:p>
            <a:pPr>
              <a:lnSpc>
                <a:spcPts val="2806"/>
              </a:lnSpc>
            </a:pPr>
            <a:r>
              <a:rPr lang="en-US" sz="2004" spc="100">
                <a:solidFill>
                  <a:srgbClr val="0EEAE2"/>
                </a:solidFill>
                <a:latin typeface="JetBrains Mono Bold"/>
              </a:rPr>
              <a:t>obj_ost.flight()</a:t>
            </a:r>
          </a:p>
          <a:p>
            <a:pPr>
              <a:lnSpc>
                <a:spcPts val="2806"/>
              </a:lnSpc>
              <a:spcBef>
                <a:spcPct val="0"/>
              </a:spcBef>
            </a:pPr>
          </a:p>
        </p:txBody>
      </p:sp>
      <p:sp>
        <p:nvSpPr>
          <p:cNvPr name="TextBox 13" id="13"/>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EXAMPLE</a:t>
            </a:r>
          </a:p>
        </p:txBody>
      </p:sp>
      <p:grpSp>
        <p:nvGrpSpPr>
          <p:cNvPr name="Group 14" id="14"/>
          <p:cNvGrpSpPr/>
          <p:nvPr/>
        </p:nvGrpSpPr>
        <p:grpSpPr>
          <a:xfrm rot="0">
            <a:off x="16054945" y="248088"/>
            <a:ext cx="1802263" cy="1802263"/>
            <a:chOff x="0" y="0"/>
            <a:chExt cx="2403017" cy="2403017"/>
          </a:xfrm>
        </p:grpSpPr>
        <p:pic>
          <p:nvPicPr>
            <p:cNvPr name="Picture 15" id="15"/>
            <p:cNvPicPr>
              <a:picLocks noChangeAspect="true"/>
            </p:cNvPicPr>
            <p:nvPr/>
          </p:nvPicPr>
          <p:blipFill>
            <a:blip r:embed="rId8"/>
            <a:srcRect l="0" t="0" r="0" b="0"/>
            <a:stretch>
              <a:fillRect/>
            </a:stretch>
          </p:blipFill>
          <p:spPr>
            <a:xfrm flipH="false" flipV="false" rot="0">
              <a:off x="0" y="0"/>
              <a:ext cx="2403017" cy="2403017"/>
            </a:xfrm>
            <a:prstGeom prst="rect">
              <a:avLst/>
            </a:prstGeom>
          </p:spPr>
        </p:pic>
        <p:pic>
          <p:nvPicPr>
            <p:cNvPr name="Picture 16" id="16"/>
            <p:cNvPicPr>
              <a:picLocks noChangeAspect="true"/>
            </p:cNvPicPr>
            <p:nvPr/>
          </p:nvPicPr>
          <p:blipFill>
            <a:blip r:embed="rId9"/>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1298974" y="-6048570"/>
            <a:ext cx="6295260" cy="89699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288560">
            <a:off x="14492670" y="6991933"/>
            <a:ext cx="6295260" cy="8969931"/>
          </a:xfrm>
          <a:prstGeom prst="rect">
            <a:avLst/>
          </a:prstGeom>
        </p:spPr>
      </p:pic>
      <p:pic>
        <p:nvPicPr>
          <p:cNvPr name="Picture 4" id="4"/>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9457276">
            <a:off x="-1234581" y="-2429575"/>
            <a:ext cx="6166475" cy="4266850"/>
          </a:xfrm>
          <a:prstGeom prst="rect">
            <a:avLst/>
          </a:prstGeom>
        </p:spPr>
      </p:pic>
      <p:pic>
        <p:nvPicPr>
          <p:cNvPr name="Picture 5" id="5"/>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2386151">
            <a:off x="13875819" y="8548573"/>
            <a:ext cx="6166475" cy="4266850"/>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ENCAPSULATION</a:t>
            </a:r>
          </a:p>
        </p:txBody>
      </p:sp>
      <p:sp>
        <p:nvSpPr>
          <p:cNvPr name="TextBox 10" id="10"/>
          <p:cNvSpPr txBox="true"/>
          <p:nvPr/>
        </p:nvSpPr>
        <p:spPr>
          <a:xfrm rot="0">
            <a:off x="1249714" y="2162810"/>
            <a:ext cx="15853491" cy="298069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Encapsulation is one of the fundamental concepts in object-oriented programming (OOP). It describes the idea of wrapping data and the methods that work on data within one unit. This puts restrictions on accessing variables and methods directly and can prevent the accidental modification of data.</a:t>
            </a:r>
          </a:p>
        </p:txBody>
      </p:sp>
      <p:sp>
        <p:nvSpPr>
          <p:cNvPr name="TextBox 11" id="11"/>
          <p:cNvSpPr txBox="true"/>
          <p:nvPr/>
        </p:nvSpPr>
        <p:spPr>
          <a:xfrm rot="0">
            <a:off x="1249714" y="5712580"/>
            <a:ext cx="15853491" cy="58039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Let us have a look on how Encapsulation works.</a:t>
            </a:r>
          </a:p>
        </p:txBody>
      </p:sp>
      <p:grpSp>
        <p:nvGrpSpPr>
          <p:cNvPr name="Group 12" id="12"/>
          <p:cNvGrpSpPr/>
          <p:nvPr/>
        </p:nvGrpSpPr>
        <p:grpSpPr>
          <a:xfrm rot="0">
            <a:off x="16054945" y="248088"/>
            <a:ext cx="1802263" cy="1802263"/>
            <a:chOff x="0" y="0"/>
            <a:chExt cx="2403017" cy="2403017"/>
          </a:xfrm>
        </p:grpSpPr>
        <p:pic>
          <p:nvPicPr>
            <p:cNvPr name="Picture 13" id="13"/>
            <p:cNvPicPr>
              <a:picLocks noChangeAspect="true"/>
            </p:cNvPicPr>
            <p:nvPr/>
          </p:nvPicPr>
          <p:blipFill>
            <a:blip r:embed="rId10"/>
            <a:srcRect l="0" t="0" r="0" b="0"/>
            <a:stretch>
              <a:fillRect/>
            </a:stretch>
          </p:blipFill>
          <p:spPr>
            <a:xfrm flipH="false" flipV="false" rot="0">
              <a:off x="0" y="0"/>
              <a:ext cx="2403017" cy="2403017"/>
            </a:xfrm>
            <a:prstGeom prst="rect">
              <a:avLst/>
            </a:prstGeom>
          </p:spPr>
        </p:pic>
        <p:pic>
          <p:nvPicPr>
            <p:cNvPr name="Picture 14" id="14"/>
            <p:cNvPicPr>
              <a:picLocks noChangeAspect="true"/>
            </p:cNvPicPr>
            <p:nvPr/>
          </p:nvPicPr>
          <p:blipFill>
            <a:blip r:embed="rId11"/>
            <a:srcRect l="0" t="0" r="0" b="0"/>
            <a:stretch>
              <a:fillRect/>
            </a:stretch>
          </p:blipFill>
          <p:spPr>
            <a:xfrm flipH="false" flipV="false" rot="0">
              <a:off x="253150" y="272455"/>
              <a:ext cx="2130562" cy="2130562"/>
            </a:xfrm>
            <a:prstGeom prst="rect">
              <a:avLst/>
            </a:prstGeom>
          </p:spPr>
        </p:pic>
      </p:grpSp>
      <p:pic>
        <p:nvPicPr>
          <p:cNvPr name="Picture 15" id="15"/>
          <p:cNvPicPr>
            <a:picLocks noChangeAspect="true"/>
          </p:cNvPicPr>
          <p:nvPr/>
        </p:nvPicPr>
        <p:blipFill>
          <a:blip r:embed="rId12"/>
          <a:srcRect l="0" t="0" r="0" b="0"/>
          <a:stretch>
            <a:fillRect/>
          </a:stretch>
        </p:blipFill>
        <p:spPr>
          <a:xfrm flipH="false" flipV="false" rot="0">
            <a:off x="8718976" y="971198"/>
            <a:ext cx="1129382" cy="1129382"/>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3293469" y="-7518046"/>
            <a:ext cx="7847738" cy="111820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748" t="15298" r="8905" b="0"/>
          <a:stretch>
            <a:fillRect/>
          </a:stretch>
        </p:blipFill>
        <p:spPr>
          <a:xfrm flipH="false" flipV="false" rot="9648932">
            <a:off x="-4369482" y="-4078897"/>
            <a:ext cx="7989835" cy="563534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232675">
            <a:off x="13800402" y="4579543"/>
            <a:ext cx="9107505" cy="1297701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351" t="6501" r="0" b="0"/>
          <a:stretch>
            <a:fillRect/>
          </a:stretch>
        </p:blipFill>
        <p:spPr>
          <a:xfrm flipH="false" flipV="false" rot="-2180098">
            <a:off x="13941964" y="7343107"/>
            <a:ext cx="8824380" cy="6220621"/>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349607" y="1996116"/>
            <a:ext cx="13148482" cy="7412434"/>
          </a:xfrm>
          <a:prstGeom prst="rect">
            <a:avLst/>
          </a:prstGeom>
        </p:spPr>
        <p:txBody>
          <a:bodyPr anchor="t" rtlCol="false" tIns="0" lIns="0" bIns="0" rIns="0">
            <a:spAutoFit/>
          </a:bodyPr>
          <a:lstStyle/>
          <a:p>
            <a:pPr>
              <a:lnSpc>
                <a:spcPts val="2805"/>
              </a:lnSpc>
            </a:pPr>
            <a:r>
              <a:rPr lang="en-US" sz="2003" spc="100">
                <a:solidFill>
                  <a:srgbClr val="0EEAE2"/>
                </a:solidFill>
                <a:latin typeface="JetBrains Mono Bold"/>
              </a:rPr>
              <a:t>class Computer:</a:t>
            </a:r>
          </a:p>
          <a:p>
            <a:pPr>
              <a:lnSpc>
                <a:spcPts val="2805"/>
              </a:lnSpc>
            </a:pPr>
          </a:p>
          <a:p>
            <a:pPr>
              <a:lnSpc>
                <a:spcPts val="2805"/>
              </a:lnSpc>
            </a:pPr>
            <a:r>
              <a:rPr lang="en-US" sz="2003" spc="100">
                <a:solidFill>
                  <a:srgbClr val="0EEAE2"/>
                </a:solidFill>
                <a:latin typeface="JetBrains Mono Bold"/>
              </a:rPr>
              <a:t>    def __init__(self):</a:t>
            </a:r>
          </a:p>
          <a:p>
            <a:pPr>
              <a:lnSpc>
                <a:spcPts val="2805"/>
              </a:lnSpc>
            </a:pPr>
            <a:r>
              <a:rPr lang="en-US" sz="2003" spc="100">
                <a:solidFill>
                  <a:srgbClr val="0EEAE2"/>
                </a:solidFill>
                <a:latin typeface="JetBrains Mono Bold"/>
              </a:rPr>
              <a:t>        self.__maxprice = 900</a:t>
            </a:r>
          </a:p>
          <a:p>
            <a:pPr>
              <a:lnSpc>
                <a:spcPts val="2805"/>
              </a:lnSpc>
            </a:pPr>
          </a:p>
          <a:p>
            <a:pPr>
              <a:lnSpc>
                <a:spcPts val="2805"/>
              </a:lnSpc>
            </a:pPr>
            <a:r>
              <a:rPr lang="en-US" sz="2003" spc="100">
                <a:solidFill>
                  <a:srgbClr val="0EEAE2"/>
                </a:solidFill>
                <a:latin typeface="JetBrains Mono Bold"/>
              </a:rPr>
              <a:t>    def sell(self):</a:t>
            </a:r>
          </a:p>
          <a:p>
            <a:pPr>
              <a:lnSpc>
                <a:spcPts val="2805"/>
              </a:lnSpc>
            </a:pPr>
            <a:r>
              <a:rPr lang="en-US" sz="2003" spc="100">
                <a:solidFill>
                  <a:srgbClr val="0EEAE2"/>
                </a:solidFill>
                <a:latin typeface="JetBrains Mono Bold"/>
              </a:rPr>
              <a:t>        print("Selling Price: {}".format(self.__maxprice))</a:t>
            </a:r>
          </a:p>
          <a:p>
            <a:pPr>
              <a:lnSpc>
                <a:spcPts val="2805"/>
              </a:lnSpc>
            </a:pPr>
          </a:p>
          <a:p>
            <a:pPr>
              <a:lnSpc>
                <a:spcPts val="2805"/>
              </a:lnSpc>
            </a:pPr>
            <a:r>
              <a:rPr lang="en-US" sz="2003" spc="100">
                <a:solidFill>
                  <a:srgbClr val="0EEAE2"/>
                </a:solidFill>
                <a:latin typeface="JetBrains Mono Bold"/>
              </a:rPr>
              <a:t>    def setMaxPrice(self, price):</a:t>
            </a:r>
          </a:p>
          <a:p>
            <a:pPr>
              <a:lnSpc>
                <a:spcPts val="2805"/>
              </a:lnSpc>
            </a:pPr>
            <a:r>
              <a:rPr lang="en-US" sz="2003" spc="100">
                <a:solidFill>
                  <a:srgbClr val="0EEAE2"/>
                </a:solidFill>
                <a:latin typeface="JetBrains Mono Bold"/>
              </a:rPr>
              <a:t>        self.__maxprice = price</a:t>
            </a:r>
          </a:p>
          <a:p>
            <a:pPr>
              <a:lnSpc>
                <a:spcPts val="2805"/>
              </a:lnSpc>
            </a:pPr>
          </a:p>
          <a:p>
            <a:pPr>
              <a:lnSpc>
                <a:spcPts val="2805"/>
              </a:lnSpc>
            </a:pPr>
            <a:r>
              <a:rPr lang="en-US" sz="2003" spc="100">
                <a:solidFill>
                  <a:srgbClr val="0EEAE2"/>
                </a:solidFill>
                <a:latin typeface="JetBrains Mono Bold"/>
              </a:rPr>
              <a:t>c = Computer()</a:t>
            </a:r>
          </a:p>
          <a:p>
            <a:pPr>
              <a:lnSpc>
                <a:spcPts val="2805"/>
              </a:lnSpc>
            </a:pPr>
            <a:r>
              <a:rPr lang="en-US" sz="2003" spc="100">
                <a:solidFill>
                  <a:srgbClr val="0EEAE2"/>
                </a:solidFill>
                <a:latin typeface="JetBrains Mono Bold"/>
              </a:rPr>
              <a:t>c.sell()</a:t>
            </a:r>
          </a:p>
          <a:p>
            <a:pPr>
              <a:lnSpc>
                <a:spcPts val="2805"/>
              </a:lnSpc>
            </a:pPr>
          </a:p>
          <a:p>
            <a:pPr>
              <a:lnSpc>
                <a:spcPts val="2805"/>
              </a:lnSpc>
            </a:pPr>
            <a:r>
              <a:rPr lang="en-US" sz="2003" spc="100">
                <a:solidFill>
                  <a:srgbClr val="0EEAE2"/>
                </a:solidFill>
                <a:latin typeface="JetBrains Mono"/>
              </a:rPr>
              <a:t># change the price</a:t>
            </a:r>
          </a:p>
          <a:p>
            <a:pPr>
              <a:lnSpc>
                <a:spcPts val="2805"/>
              </a:lnSpc>
            </a:pPr>
            <a:r>
              <a:rPr lang="en-US" sz="2003" spc="100">
                <a:solidFill>
                  <a:srgbClr val="0EEAE2"/>
                </a:solidFill>
                <a:latin typeface="JetBrains Mono"/>
              </a:rPr>
              <a:t>c.__maxprice = 1000</a:t>
            </a:r>
          </a:p>
          <a:p>
            <a:pPr>
              <a:lnSpc>
                <a:spcPts val="2805"/>
              </a:lnSpc>
            </a:pPr>
            <a:r>
              <a:rPr lang="en-US" sz="2003" spc="100">
                <a:solidFill>
                  <a:srgbClr val="0EEAE2"/>
                </a:solidFill>
                <a:latin typeface="JetBrains Mono"/>
              </a:rPr>
              <a:t>c.sell()</a:t>
            </a:r>
          </a:p>
          <a:p>
            <a:pPr>
              <a:lnSpc>
                <a:spcPts val="2805"/>
              </a:lnSpc>
            </a:pPr>
          </a:p>
          <a:p>
            <a:pPr>
              <a:lnSpc>
                <a:spcPts val="2805"/>
              </a:lnSpc>
            </a:pPr>
            <a:r>
              <a:rPr lang="en-US" sz="2003" spc="100">
                <a:solidFill>
                  <a:srgbClr val="0EEAE2"/>
                </a:solidFill>
                <a:latin typeface="JetBrains Mono Bold"/>
              </a:rPr>
              <a:t># using setter function</a:t>
            </a:r>
          </a:p>
          <a:p>
            <a:pPr>
              <a:lnSpc>
                <a:spcPts val="2805"/>
              </a:lnSpc>
            </a:pPr>
            <a:r>
              <a:rPr lang="en-US" sz="2003" spc="100">
                <a:solidFill>
                  <a:srgbClr val="0EEAE2"/>
                </a:solidFill>
                <a:latin typeface="JetBrains Mono Bold"/>
              </a:rPr>
              <a:t>c.setMaxPrice(1000)</a:t>
            </a:r>
          </a:p>
          <a:p>
            <a:pPr>
              <a:lnSpc>
                <a:spcPts val="2805"/>
              </a:lnSpc>
              <a:spcBef>
                <a:spcPct val="0"/>
              </a:spcBef>
            </a:pPr>
            <a:r>
              <a:rPr lang="en-US" sz="2003" spc="100">
                <a:solidFill>
                  <a:srgbClr val="0EEAE2"/>
                </a:solidFill>
                <a:latin typeface="JetBrains Mono Bold"/>
              </a:rPr>
              <a:t>c.sell()</a:t>
            </a:r>
          </a:p>
        </p:txBody>
      </p:sp>
      <p:sp>
        <p:nvSpPr>
          <p:cNvPr name="TextBox 10" id="10"/>
          <p:cNvSpPr txBox="true"/>
          <p:nvPr/>
        </p:nvSpPr>
        <p:spPr>
          <a:xfrm rot="0">
            <a:off x="8817259" y="7065396"/>
            <a:ext cx="10348047" cy="1539456"/>
          </a:xfrm>
          <a:prstGeom prst="rect">
            <a:avLst/>
          </a:prstGeom>
        </p:spPr>
        <p:txBody>
          <a:bodyPr anchor="t" rtlCol="false" tIns="0" lIns="0" bIns="0" rIns="0">
            <a:spAutoFit/>
          </a:bodyPr>
          <a:lstStyle/>
          <a:p>
            <a:pPr>
              <a:lnSpc>
                <a:spcPts val="3092"/>
              </a:lnSpc>
            </a:pPr>
            <a:r>
              <a:rPr lang="en-US" sz="2209" spc="110">
                <a:solidFill>
                  <a:srgbClr val="FFFFFF"/>
                </a:solidFill>
                <a:latin typeface="JetBrains Mono Bold"/>
              </a:rPr>
              <a:t>Selling Price: 900</a:t>
            </a:r>
          </a:p>
          <a:p>
            <a:pPr>
              <a:lnSpc>
                <a:spcPts val="3092"/>
              </a:lnSpc>
            </a:pPr>
            <a:r>
              <a:rPr lang="en-US" sz="2209" spc="110">
                <a:solidFill>
                  <a:srgbClr val="FFFFFF"/>
                </a:solidFill>
                <a:latin typeface="JetBrains Mono"/>
              </a:rPr>
              <a:t>Selling Price: 900</a:t>
            </a:r>
          </a:p>
          <a:p>
            <a:pPr>
              <a:lnSpc>
                <a:spcPts val="3092"/>
              </a:lnSpc>
            </a:pPr>
            <a:r>
              <a:rPr lang="en-US" sz="2209" spc="110">
                <a:solidFill>
                  <a:srgbClr val="FFFFFF"/>
                </a:solidFill>
                <a:latin typeface="JetBrains Mono Bold"/>
              </a:rPr>
              <a:t>Selling Price: 1000</a:t>
            </a:r>
          </a:p>
          <a:p>
            <a:pPr>
              <a:lnSpc>
                <a:spcPts val="3092"/>
              </a:lnSpc>
              <a:spcBef>
                <a:spcPct val="0"/>
              </a:spcBef>
            </a:pPr>
          </a:p>
        </p:txBody>
      </p:sp>
      <p:sp>
        <p:nvSpPr>
          <p:cNvPr name="TextBox 11" id="11"/>
          <p:cNvSpPr txBox="true"/>
          <p:nvPr/>
        </p:nvSpPr>
        <p:spPr>
          <a:xfrm rot="0">
            <a:off x="7405430" y="7075898"/>
            <a:ext cx="10348047" cy="760720"/>
          </a:xfrm>
          <a:prstGeom prst="rect">
            <a:avLst/>
          </a:prstGeom>
        </p:spPr>
        <p:txBody>
          <a:bodyPr anchor="t" rtlCol="false" tIns="0" lIns="0" bIns="0" rIns="0">
            <a:spAutoFit/>
          </a:bodyPr>
          <a:lstStyle/>
          <a:p>
            <a:pPr>
              <a:lnSpc>
                <a:spcPts val="3092"/>
              </a:lnSpc>
            </a:pPr>
            <a:r>
              <a:rPr lang="en-US" sz="2209" spc="110">
                <a:solidFill>
                  <a:srgbClr val="FFFFFF"/>
                </a:solidFill>
                <a:latin typeface="JetBrains Mono Bold"/>
              </a:rPr>
              <a:t>OUTPUT:</a:t>
            </a:r>
          </a:p>
          <a:p>
            <a:pPr>
              <a:lnSpc>
                <a:spcPts val="3092"/>
              </a:lnSpc>
              <a:spcBef>
                <a:spcPct val="0"/>
              </a:spcBef>
            </a:pPr>
          </a:p>
        </p:txBody>
      </p:sp>
      <p:sp>
        <p:nvSpPr>
          <p:cNvPr name="TextBox 12" id="12"/>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EXAMPLE</a:t>
            </a:r>
          </a:p>
        </p:txBody>
      </p:sp>
      <p:grpSp>
        <p:nvGrpSpPr>
          <p:cNvPr name="Group 13" id="13"/>
          <p:cNvGrpSpPr/>
          <p:nvPr/>
        </p:nvGrpSpPr>
        <p:grpSpPr>
          <a:xfrm rot="0">
            <a:off x="16054945" y="248088"/>
            <a:ext cx="1802263" cy="1802263"/>
            <a:chOff x="0" y="0"/>
            <a:chExt cx="2403017" cy="2403017"/>
          </a:xfrm>
        </p:grpSpPr>
        <p:pic>
          <p:nvPicPr>
            <p:cNvPr name="Picture 14" id="14"/>
            <p:cNvPicPr>
              <a:picLocks noChangeAspect="true"/>
            </p:cNvPicPr>
            <p:nvPr/>
          </p:nvPicPr>
          <p:blipFill>
            <a:blip r:embed="rId8"/>
            <a:srcRect l="0" t="0" r="0" b="0"/>
            <a:stretch>
              <a:fillRect/>
            </a:stretch>
          </p:blipFill>
          <p:spPr>
            <a:xfrm flipH="false" flipV="false" rot="0">
              <a:off x="0" y="0"/>
              <a:ext cx="2403017" cy="2403017"/>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1298974" y="-6048570"/>
            <a:ext cx="6295260" cy="89699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288560">
            <a:off x="14492670" y="6991933"/>
            <a:ext cx="6295260" cy="8969931"/>
          </a:xfrm>
          <a:prstGeom prst="rect">
            <a:avLst/>
          </a:prstGeom>
        </p:spPr>
      </p:pic>
      <p:pic>
        <p:nvPicPr>
          <p:cNvPr name="Picture 4" id="4"/>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9457276">
            <a:off x="-1234581" y="-2429575"/>
            <a:ext cx="6166475" cy="4266850"/>
          </a:xfrm>
          <a:prstGeom prst="rect">
            <a:avLst/>
          </a:prstGeom>
        </p:spPr>
      </p:pic>
      <p:pic>
        <p:nvPicPr>
          <p:cNvPr name="Picture 5" id="5"/>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2386151">
            <a:off x="13875819" y="8548573"/>
            <a:ext cx="6166475" cy="4266850"/>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DATA ABSTRACTION</a:t>
            </a:r>
          </a:p>
        </p:txBody>
      </p:sp>
      <p:sp>
        <p:nvSpPr>
          <p:cNvPr name="TextBox 10" id="10"/>
          <p:cNvSpPr txBox="true"/>
          <p:nvPr/>
        </p:nvSpPr>
        <p:spPr>
          <a:xfrm rot="0">
            <a:off x="1249714" y="2162810"/>
            <a:ext cx="15853491" cy="418084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It hides the unnecessary code details from the user. Also, when we do not want to give out sensitive parts of our code implementation and this is where data abstraction came.</a:t>
            </a:r>
          </a:p>
          <a:p>
            <a:pPr>
              <a:lnSpc>
                <a:spcPts val="4759"/>
              </a:lnSpc>
            </a:pPr>
          </a:p>
          <a:p>
            <a:pPr>
              <a:lnSpc>
                <a:spcPts val="4759"/>
              </a:lnSpc>
            </a:pPr>
            <a:r>
              <a:rPr lang="en-US" sz="3399">
                <a:solidFill>
                  <a:srgbClr val="FFFFFF"/>
                </a:solidFill>
                <a:latin typeface="Montserrat Classic"/>
              </a:rPr>
              <a:t>Data Abstraction in Python can be achieved through creating abstract classes.</a:t>
            </a:r>
          </a:p>
          <a:p>
            <a:pPr>
              <a:lnSpc>
                <a:spcPts val="4759"/>
              </a:lnSpc>
            </a:pPr>
          </a:p>
        </p:txBody>
      </p:sp>
      <p:sp>
        <p:nvSpPr>
          <p:cNvPr name="TextBox 11" id="11"/>
          <p:cNvSpPr txBox="true"/>
          <p:nvPr/>
        </p:nvSpPr>
        <p:spPr>
          <a:xfrm rot="0">
            <a:off x="1249714" y="6020117"/>
            <a:ext cx="15853491" cy="58039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Let us have a look on how Abstraction works.</a:t>
            </a:r>
          </a:p>
        </p:txBody>
      </p:sp>
      <p:grpSp>
        <p:nvGrpSpPr>
          <p:cNvPr name="Group 12" id="12"/>
          <p:cNvGrpSpPr/>
          <p:nvPr/>
        </p:nvGrpSpPr>
        <p:grpSpPr>
          <a:xfrm rot="0">
            <a:off x="16054945" y="248088"/>
            <a:ext cx="1802263" cy="1802263"/>
            <a:chOff x="0" y="0"/>
            <a:chExt cx="2403017" cy="2403017"/>
          </a:xfrm>
        </p:grpSpPr>
        <p:pic>
          <p:nvPicPr>
            <p:cNvPr name="Picture 13" id="13"/>
            <p:cNvPicPr>
              <a:picLocks noChangeAspect="true"/>
            </p:cNvPicPr>
            <p:nvPr/>
          </p:nvPicPr>
          <p:blipFill>
            <a:blip r:embed="rId10"/>
            <a:srcRect l="0" t="0" r="0" b="0"/>
            <a:stretch>
              <a:fillRect/>
            </a:stretch>
          </p:blipFill>
          <p:spPr>
            <a:xfrm flipH="false" flipV="false" rot="0">
              <a:off x="0" y="0"/>
              <a:ext cx="2403017" cy="2403017"/>
            </a:xfrm>
            <a:prstGeom prst="rect">
              <a:avLst/>
            </a:prstGeom>
          </p:spPr>
        </p:pic>
        <p:pic>
          <p:nvPicPr>
            <p:cNvPr name="Picture 14" id="14"/>
            <p:cNvPicPr>
              <a:picLocks noChangeAspect="true"/>
            </p:cNvPicPr>
            <p:nvPr/>
          </p:nvPicPr>
          <p:blipFill>
            <a:blip r:embed="rId11"/>
            <a:srcRect l="0" t="0" r="0" b="0"/>
            <a:stretch>
              <a:fillRect/>
            </a:stretch>
          </p:blipFill>
          <p:spPr>
            <a:xfrm flipH="false" flipV="false" rot="0">
              <a:off x="253150" y="272455"/>
              <a:ext cx="2130562" cy="2130562"/>
            </a:xfrm>
            <a:prstGeom prst="rect">
              <a:avLst/>
            </a:prstGeom>
          </p:spPr>
        </p:pic>
      </p:grpSp>
      <p:pic>
        <p:nvPicPr>
          <p:cNvPr name="Picture 15" id="15"/>
          <p:cNvPicPr>
            <a:picLocks noChangeAspect="true"/>
          </p:cNvPicPr>
          <p:nvPr/>
        </p:nvPicPr>
        <p:blipFill>
          <a:blip r:embed="rId12"/>
          <a:srcRect l="0" t="0" r="0" b="0"/>
          <a:stretch>
            <a:fillRect/>
          </a:stretch>
        </p:blipFill>
        <p:spPr>
          <a:xfrm flipH="false" flipV="false" rot="0">
            <a:off x="10147726" y="971198"/>
            <a:ext cx="1129382" cy="1129382"/>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3293469" y="-7518046"/>
            <a:ext cx="7847738" cy="111820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748" t="15298" r="8905" b="0"/>
          <a:stretch>
            <a:fillRect/>
          </a:stretch>
        </p:blipFill>
        <p:spPr>
          <a:xfrm flipH="false" flipV="false" rot="9648932">
            <a:off x="-4369482" y="-4078897"/>
            <a:ext cx="7989835" cy="563534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232675">
            <a:off x="13800402" y="4579543"/>
            <a:ext cx="9107505" cy="1297701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351" t="6501" r="0" b="0"/>
          <a:stretch>
            <a:fillRect/>
          </a:stretch>
        </p:blipFill>
        <p:spPr>
          <a:xfrm flipH="false" flipV="false" rot="-2180098">
            <a:off x="13941964" y="7343107"/>
            <a:ext cx="8824380" cy="6220621"/>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374351" y="2214061"/>
            <a:ext cx="5881077" cy="7740650"/>
          </a:xfrm>
          <a:prstGeom prst="rect">
            <a:avLst/>
          </a:prstGeom>
        </p:spPr>
        <p:txBody>
          <a:bodyPr anchor="t" rtlCol="false" tIns="0" lIns="0" bIns="0" rIns="0">
            <a:spAutoFit/>
          </a:bodyPr>
          <a:lstStyle/>
          <a:p>
            <a:pPr>
              <a:lnSpc>
                <a:spcPts val="2799"/>
              </a:lnSpc>
            </a:pPr>
            <a:r>
              <a:rPr lang="en-US" sz="1999" spc="99">
                <a:solidFill>
                  <a:srgbClr val="0EEAE2"/>
                </a:solidFill>
                <a:latin typeface="JetBrains Mono Bold"/>
              </a:rPr>
              <a:t>from abc import ABC, abstractmethod</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class Polygon(ABC):</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    @abstractmethod</a:t>
            </a:r>
          </a:p>
          <a:p>
            <a:pPr>
              <a:lnSpc>
                <a:spcPts val="2799"/>
              </a:lnSpc>
            </a:pPr>
            <a:r>
              <a:rPr lang="en-US" sz="1999" spc="99">
                <a:solidFill>
                  <a:srgbClr val="0EEAE2"/>
                </a:solidFill>
                <a:latin typeface="JetBrains Mono Bold"/>
              </a:rPr>
              <a:t>    def noofsides(self):</a:t>
            </a:r>
          </a:p>
          <a:p>
            <a:pPr>
              <a:lnSpc>
                <a:spcPts val="2799"/>
              </a:lnSpc>
            </a:pPr>
            <a:r>
              <a:rPr lang="en-US" sz="1999" spc="99">
                <a:solidFill>
                  <a:srgbClr val="0EEAE2"/>
                </a:solidFill>
                <a:latin typeface="JetBrains Mono Bold"/>
              </a:rPr>
              <a:t>        pass</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class Triangle(Polygon):</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    # overriding abstract method</a:t>
            </a:r>
          </a:p>
          <a:p>
            <a:pPr>
              <a:lnSpc>
                <a:spcPts val="2799"/>
              </a:lnSpc>
            </a:pPr>
            <a:r>
              <a:rPr lang="en-US" sz="1999" spc="99">
                <a:solidFill>
                  <a:srgbClr val="0EEAE2"/>
                </a:solidFill>
                <a:latin typeface="JetBrains Mono Bold"/>
              </a:rPr>
              <a:t>    def noofsides(self):</a:t>
            </a:r>
          </a:p>
          <a:p>
            <a:pPr>
              <a:lnSpc>
                <a:spcPts val="2799"/>
              </a:lnSpc>
            </a:pPr>
            <a:r>
              <a:rPr lang="en-US" sz="1999" spc="99">
                <a:solidFill>
                  <a:srgbClr val="0EEAE2"/>
                </a:solidFill>
                <a:latin typeface="JetBrains Mono Bold"/>
              </a:rPr>
              <a:t>        print("I have 3 sides")</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class Pentagon(Polygon):</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    # overriding abstract method</a:t>
            </a:r>
          </a:p>
          <a:p>
            <a:pPr>
              <a:lnSpc>
                <a:spcPts val="2799"/>
              </a:lnSpc>
            </a:pPr>
            <a:r>
              <a:rPr lang="en-US" sz="1999" spc="99">
                <a:solidFill>
                  <a:srgbClr val="0EEAE2"/>
                </a:solidFill>
                <a:latin typeface="JetBrains Mono Bold"/>
              </a:rPr>
              <a:t>    def noofsides(self):</a:t>
            </a:r>
          </a:p>
          <a:p>
            <a:pPr>
              <a:lnSpc>
                <a:spcPts val="2799"/>
              </a:lnSpc>
            </a:pPr>
            <a:r>
              <a:rPr lang="en-US" sz="1999" spc="99">
                <a:solidFill>
                  <a:srgbClr val="0EEAE2"/>
                </a:solidFill>
                <a:latin typeface="JetBrains Mono Bold"/>
              </a:rPr>
              <a:t>        print("I have 5 sides")</a:t>
            </a:r>
          </a:p>
          <a:p>
            <a:pPr>
              <a:lnSpc>
                <a:spcPts val="2799"/>
              </a:lnSpc>
            </a:pPr>
            <a:r>
              <a:rPr lang="en-US" sz="1999" spc="99">
                <a:solidFill>
                  <a:srgbClr val="0EEAE2"/>
                </a:solidFill>
                <a:latin typeface="JetBrains Mono Bold"/>
              </a:rPr>
              <a:t> </a:t>
            </a:r>
          </a:p>
          <a:p>
            <a:pPr>
              <a:lnSpc>
                <a:spcPts val="2799"/>
              </a:lnSpc>
            </a:pPr>
          </a:p>
          <a:p>
            <a:pPr>
              <a:lnSpc>
                <a:spcPts val="2799"/>
              </a:lnSpc>
              <a:spcBef>
                <a:spcPct val="0"/>
              </a:spcBef>
            </a:pPr>
          </a:p>
        </p:txBody>
      </p:sp>
      <p:sp>
        <p:nvSpPr>
          <p:cNvPr name="TextBox 10" id="10"/>
          <p:cNvSpPr txBox="true"/>
          <p:nvPr/>
        </p:nvSpPr>
        <p:spPr>
          <a:xfrm rot="0">
            <a:off x="8438823" y="1474152"/>
            <a:ext cx="5481582" cy="4216400"/>
          </a:xfrm>
          <a:prstGeom prst="rect">
            <a:avLst/>
          </a:prstGeom>
        </p:spPr>
        <p:txBody>
          <a:bodyPr anchor="t" rtlCol="false" tIns="0" lIns="0" bIns="0" rIns="0">
            <a:spAutoFit/>
          </a:bodyPr>
          <a:lstStyle/>
          <a:p>
            <a:pPr>
              <a:lnSpc>
                <a:spcPts val="2799"/>
              </a:lnSpc>
            </a:pPr>
            <a:r>
              <a:rPr lang="en-US" sz="1999" spc="99">
                <a:solidFill>
                  <a:srgbClr val="0EEAE2"/>
                </a:solidFill>
                <a:latin typeface="JetBrains Mono Bold"/>
              </a:rPr>
              <a:t>class Hexagon(Polygon):</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 # overriding abstract method</a:t>
            </a:r>
          </a:p>
          <a:p>
            <a:pPr>
              <a:lnSpc>
                <a:spcPts val="2799"/>
              </a:lnSpc>
            </a:pPr>
            <a:r>
              <a:rPr lang="en-US" sz="1999" spc="99">
                <a:solidFill>
                  <a:srgbClr val="0EEAE2"/>
                </a:solidFill>
                <a:latin typeface="JetBrains Mono Bold"/>
              </a:rPr>
              <a:t> def noofsides(self):</a:t>
            </a:r>
          </a:p>
          <a:p>
            <a:pPr>
              <a:lnSpc>
                <a:spcPts val="2799"/>
              </a:lnSpc>
            </a:pPr>
            <a:r>
              <a:rPr lang="en-US" sz="1999" spc="99">
                <a:solidFill>
                  <a:srgbClr val="0EEAE2"/>
                </a:solidFill>
                <a:latin typeface="JetBrains Mono Bold"/>
              </a:rPr>
              <a:t> print("I have 6 sides")</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class Quadrilateral(Polygon):</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 # overriding abstract method</a:t>
            </a:r>
          </a:p>
          <a:p>
            <a:pPr>
              <a:lnSpc>
                <a:spcPts val="2799"/>
              </a:lnSpc>
            </a:pPr>
            <a:r>
              <a:rPr lang="en-US" sz="1999" spc="99">
                <a:solidFill>
                  <a:srgbClr val="0EEAE2"/>
                </a:solidFill>
                <a:latin typeface="JetBrains Mono Bold"/>
              </a:rPr>
              <a:t> def noofsides(self):</a:t>
            </a:r>
          </a:p>
          <a:p>
            <a:pPr>
              <a:lnSpc>
                <a:spcPts val="2799"/>
              </a:lnSpc>
            </a:pPr>
            <a:r>
              <a:rPr lang="en-US" sz="1999" spc="99">
                <a:solidFill>
                  <a:srgbClr val="0EEAE2"/>
                </a:solidFill>
                <a:latin typeface="JetBrains Mono Bold"/>
              </a:rPr>
              <a:t> print("I have 4 sides")</a:t>
            </a:r>
          </a:p>
          <a:p>
            <a:pPr>
              <a:lnSpc>
                <a:spcPts val="2799"/>
              </a:lnSpc>
              <a:spcBef>
                <a:spcPct val="0"/>
              </a:spcBef>
            </a:pPr>
          </a:p>
        </p:txBody>
      </p:sp>
      <p:sp>
        <p:nvSpPr>
          <p:cNvPr name="TextBox 11" id="11"/>
          <p:cNvSpPr txBox="true"/>
          <p:nvPr/>
        </p:nvSpPr>
        <p:spPr>
          <a:xfrm rot="0">
            <a:off x="8438823" y="5652453"/>
            <a:ext cx="5481582" cy="4568825"/>
          </a:xfrm>
          <a:prstGeom prst="rect">
            <a:avLst/>
          </a:prstGeom>
        </p:spPr>
        <p:txBody>
          <a:bodyPr anchor="t" rtlCol="false" tIns="0" lIns="0" bIns="0" rIns="0">
            <a:spAutoFit/>
          </a:bodyPr>
          <a:lstStyle/>
          <a:p>
            <a:pPr>
              <a:lnSpc>
                <a:spcPts val="2799"/>
              </a:lnSpc>
            </a:pPr>
            <a:r>
              <a:rPr lang="en-US" sz="1999" spc="99">
                <a:solidFill>
                  <a:srgbClr val="0EEAE2"/>
                </a:solidFill>
                <a:latin typeface="JetBrains Mono Bold"/>
              </a:rPr>
              <a:t># Driver code</a:t>
            </a:r>
          </a:p>
          <a:p>
            <a:pPr>
              <a:lnSpc>
                <a:spcPts val="2799"/>
              </a:lnSpc>
            </a:pPr>
            <a:r>
              <a:rPr lang="en-US" sz="1999" spc="99">
                <a:solidFill>
                  <a:srgbClr val="0EEAE2"/>
                </a:solidFill>
                <a:latin typeface="JetBrains Mono Bold"/>
              </a:rPr>
              <a:t>R = Triangle()</a:t>
            </a:r>
          </a:p>
          <a:p>
            <a:pPr>
              <a:lnSpc>
                <a:spcPts val="2799"/>
              </a:lnSpc>
            </a:pPr>
            <a:r>
              <a:rPr lang="en-US" sz="1999" spc="99">
                <a:solidFill>
                  <a:srgbClr val="0EEAE2"/>
                </a:solidFill>
                <a:latin typeface="JetBrains Mono Bold"/>
              </a:rPr>
              <a:t>R.noofsides()</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K = Quadrilateral()</a:t>
            </a:r>
          </a:p>
          <a:p>
            <a:pPr>
              <a:lnSpc>
                <a:spcPts val="2799"/>
              </a:lnSpc>
            </a:pPr>
            <a:r>
              <a:rPr lang="en-US" sz="1999" spc="99">
                <a:solidFill>
                  <a:srgbClr val="0EEAE2"/>
                </a:solidFill>
                <a:latin typeface="JetBrains Mono Bold"/>
              </a:rPr>
              <a:t>K.noofsides()</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R = Pentagon()</a:t>
            </a:r>
          </a:p>
          <a:p>
            <a:pPr>
              <a:lnSpc>
                <a:spcPts val="2799"/>
              </a:lnSpc>
            </a:pPr>
            <a:r>
              <a:rPr lang="en-US" sz="1999" spc="99">
                <a:solidFill>
                  <a:srgbClr val="0EEAE2"/>
                </a:solidFill>
                <a:latin typeface="JetBrains Mono Bold"/>
              </a:rPr>
              <a:t>R.noofsides()</a:t>
            </a:r>
          </a:p>
          <a:p>
            <a:pPr>
              <a:lnSpc>
                <a:spcPts val="2799"/>
              </a:lnSpc>
            </a:pPr>
            <a:r>
              <a:rPr lang="en-US" sz="1999" spc="99">
                <a:solidFill>
                  <a:srgbClr val="0EEAE2"/>
                </a:solidFill>
                <a:latin typeface="JetBrains Mono Bold"/>
              </a:rPr>
              <a:t> </a:t>
            </a:r>
          </a:p>
          <a:p>
            <a:pPr>
              <a:lnSpc>
                <a:spcPts val="2799"/>
              </a:lnSpc>
            </a:pPr>
            <a:r>
              <a:rPr lang="en-US" sz="1999" spc="99">
                <a:solidFill>
                  <a:srgbClr val="0EEAE2"/>
                </a:solidFill>
                <a:latin typeface="JetBrains Mono Bold"/>
              </a:rPr>
              <a:t>K = Hexagon()</a:t>
            </a:r>
          </a:p>
          <a:p>
            <a:pPr>
              <a:lnSpc>
                <a:spcPts val="2799"/>
              </a:lnSpc>
            </a:pPr>
            <a:r>
              <a:rPr lang="en-US" sz="1999" spc="99">
                <a:solidFill>
                  <a:srgbClr val="0EEAE2"/>
                </a:solidFill>
                <a:latin typeface="JetBrains Mono Bold"/>
              </a:rPr>
              <a:t>K.noofsides()</a:t>
            </a:r>
          </a:p>
          <a:p>
            <a:pPr>
              <a:lnSpc>
                <a:spcPts val="2799"/>
              </a:lnSpc>
              <a:spcBef>
                <a:spcPct val="0"/>
              </a:spcBef>
            </a:pPr>
          </a:p>
        </p:txBody>
      </p:sp>
      <p:sp>
        <p:nvSpPr>
          <p:cNvPr name="TextBox 12" id="12"/>
          <p:cNvSpPr txBox="true"/>
          <p:nvPr/>
        </p:nvSpPr>
        <p:spPr>
          <a:xfrm rot="0">
            <a:off x="13817177" y="5799455"/>
            <a:ext cx="10886665" cy="2036762"/>
          </a:xfrm>
          <a:prstGeom prst="rect">
            <a:avLst/>
          </a:prstGeom>
        </p:spPr>
        <p:txBody>
          <a:bodyPr anchor="t" rtlCol="false" tIns="0" lIns="0" bIns="0" rIns="0">
            <a:spAutoFit/>
          </a:bodyPr>
          <a:lstStyle/>
          <a:p>
            <a:pPr>
              <a:lnSpc>
                <a:spcPts val="3253"/>
              </a:lnSpc>
            </a:pPr>
            <a:r>
              <a:rPr lang="en-US" sz="2324" spc="116">
                <a:solidFill>
                  <a:srgbClr val="FFFFFF"/>
                </a:solidFill>
                <a:latin typeface="JetBrains Mono Bold"/>
              </a:rPr>
              <a:t>I have 3 sides</a:t>
            </a:r>
          </a:p>
          <a:p>
            <a:pPr>
              <a:lnSpc>
                <a:spcPts val="3253"/>
              </a:lnSpc>
            </a:pPr>
            <a:r>
              <a:rPr lang="en-US" sz="2324" spc="116">
                <a:solidFill>
                  <a:srgbClr val="FFFFFF"/>
                </a:solidFill>
                <a:latin typeface="JetBrains Mono Bold"/>
              </a:rPr>
              <a:t>I have 4 sides</a:t>
            </a:r>
          </a:p>
          <a:p>
            <a:pPr>
              <a:lnSpc>
                <a:spcPts val="3253"/>
              </a:lnSpc>
            </a:pPr>
            <a:r>
              <a:rPr lang="en-US" sz="2324" spc="116">
                <a:solidFill>
                  <a:srgbClr val="FFFFFF"/>
                </a:solidFill>
                <a:latin typeface="JetBrains Mono Bold"/>
              </a:rPr>
              <a:t>I have 5 sides</a:t>
            </a:r>
          </a:p>
          <a:p>
            <a:pPr>
              <a:lnSpc>
                <a:spcPts val="3253"/>
              </a:lnSpc>
            </a:pPr>
            <a:r>
              <a:rPr lang="en-US" sz="2324" spc="116">
                <a:solidFill>
                  <a:srgbClr val="FFFFFF"/>
                </a:solidFill>
                <a:latin typeface="JetBrains Mono Bold"/>
              </a:rPr>
              <a:t>I have 6 sides</a:t>
            </a:r>
          </a:p>
          <a:p>
            <a:pPr>
              <a:lnSpc>
                <a:spcPts val="3253"/>
              </a:lnSpc>
              <a:spcBef>
                <a:spcPct val="0"/>
              </a:spcBef>
            </a:pPr>
          </a:p>
        </p:txBody>
      </p:sp>
      <p:sp>
        <p:nvSpPr>
          <p:cNvPr name="TextBox 13" id="13"/>
          <p:cNvSpPr txBox="true"/>
          <p:nvPr/>
        </p:nvSpPr>
        <p:spPr>
          <a:xfrm rot="0">
            <a:off x="12331862" y="5810504"/>
            <a:ext cx="10886665" cy="807858"/>
          </a:xfrm>
          <a:prstGeom prst="rect">
            <a:avLst/>
          </a:prstGeom>
        </p:spPr>
        <p:txBody>
          <a:bodyPr anchor="t" rtlCol="false" tIns="0" lIns="0" bIns="0" rIns="0">
            <a:spAutoFit/>
          </a:bodyPr>
          <a:lstStyle/>
          <a:p>
            <a:pPr>
              <a:lnSpc>
                <a:spcPts val="3253"/>
              </a:lnSpc>
            </a:pPr>
            <a:r>
              <a:rPr lang="en-US" sz="2324" spc="116">
                <a:solidFill>
                  <a:srgbClr val="FFFFFF"/>
                </a:solidFill>
                <a:latin typeface="JetBrains Mono Bold"/>
              </a:rPr>
              <a:t>OUTPUT:</a:t>
            </a:r>
          </a:p>
          <a:p>
            <a:pPr>
              <a:lnSpc>
                <a:spcPts val="3253"/>
              </a:lnSpc>
              <a:spcBef>
                <a:spcPct val="0"/>
              </a:spcBef>
            </a:pPr>
          </a:p>
        </p:txBody>
      </p:sp>
      <p:sp>
        <p:nvSpPr>
          <p:cNvPr name="TextBox 14" id="14"/>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EXAMPLE</a:t>
            </a:r>
          </a:p>
        </p:txBody>
      </p:sp>
      <p:grpSp>
        <p:nvGrpSpPr>
          <p:cNvPr name="Group 15" id="15"/>
          <p:cNvGrpSpPr/>
          <p:nvPr/>
        </p:nvGrpSpPr>
        <p:grpSpPr>
          <a:xfrm rot="0">
            <a:off x="16054945" y="248088"/>
            <a:ext cx="1802263" cy="1802263"/>
            <a:chOff x="0" y="0"/>
            <a:chExt cx="2403017" cy="2403017"/>
          </a:xfrm>
        </p:grpSpPr>
        <p:pic>
          <p:nvPicPr>
            <p:cNvPr name="Picture 16" id="16"/>
            <p:cNvPicPr>
              <a:picLocks noChangeAspect="true"/>
            </p:cNvPicPr>
            <p:nvPr/>
          </p:nvPicPr>
          <p:blipFill>
            <a:blip r:embed="rId8"/>
            <a:srcRect l="0" t="0" r="0" b="0"/>
            <a:stretch>
              <a:fillRect/>
            </a:stretch>
          </p:blipFill>
          <p:spPr>
            <a:xfrm flipH="false" flipV="false" rot="0">
              <a:off x="0" y="0"/>
              <a:ext cx="2403017" cy="2403017"/>
            </a:xfrm>
            <a:prstGeom prst="rect">
              <a:avLst/>
            </a:prstGeom>
          </p:spPr>
        </p:pic>
        <p:pic>
          <p:nvPicPr>
            <p:cNvPr name="Picture 17" id="17"/>
            <p:cNvPicPr>
              <a:picLocks noChangeAspect="true"/>
            </p:cNvPicPr>
            <p:nvPr/>
          </p:nvPicPr>
          <p:blipFill>
            <a:blip r:embed="rId9"/>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890624" y="5927090"/>
            <a:ext cx="20069247" cy="988410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74598" y="7243529"/>
            <a:ext cx="20837197" cy="1047069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90624" y="-5266084"/>
            <a:ext cx="20069247" cy="988410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799999">
            <a:off x="-1274598" y="-7310520"/>
            <a:ext cx="20837197" cy="10470691"/>
          </a:xfrm>
          <a:prstGeom prst="rect">
            <a:avLst/>
          </a:prstGeom>
        </p:spPr>
      </p:pic>
      <p:sp>
        <p:nvSpPr>
          <p:cNvPr name="TextBox 6" id="6"/>
          <p:cNvSpPr txBox="true"/>
          <p:nvPr/>
        </p:nvSpPr>
        <p:spPr>
          <a:xfrm rot="0">
            <a:off x="4043362" y="4213414"/>
            <a:ext cx="10201277" cy="1604134"/>
          </a:xfrm>
          <a:prstGeom prst="rect">
            <a:avLst/>
          </a:prstGeom>
        </p:spPr>
        <p:txBody>
          <a:bodyPr anchor="t" rtlCol="false" tIns="0" lIns="0" bIns="0" rIns="0">
            <a:spAutoFit/>
          </a:bodyPr>
          <a:lstStyle/>
          <a:p>
            <a:pPr algn="ctr">
              <a:lnSpc>
                <a:spcPts val="12383"/>
              </a:lnSpc>
            </a:pPr>
            <a:r>
              <a:rPr lang="en-US" sz="8845">
                <a:solidFill>
                  <a:srgbClr val="0EEAE2"/>
                </a:solidFill>
                <a:latin typeface="Horizon"/>
              </a:rPr>
              <a:t>THANK YOU</a:t>
            </a:r>
          </a:p>
        </p:txBody>
      </p:sp>
      <p:sp>
        <p:nvSpPr>
          <p:cNvPr name="TextBox 7" id="7"/>
          <p:cNvSpPr txBox="true"/>
          <p:nvPr/>
        </p:nvSpPr>
        <p:spPr>
          <a:xfrm rot="0">
            <a:off x="4043362" y="4484670"/>
            <a:ext cx="10201277" cy="1604134"/>
          </a:xfrm>
          <a:prstGeom prst="rect">
            <a:avLst/>
          </a:prstGeom>
        </p:spPr>
        <p:txBody>
          <a:bodyPr anchor="t" rtlCol="false" tIns="0" lIns="0" bIns="0" rIns="0">
            <a:spAutoFit/>
          </a:bodyPr>
          <a:lstStyle/>
          <a:p>
            <a:pPr algn="ctr">
              <a:lnSpc>
                <a:spcPts val="12383"/>
              </a:lnSpc>
            </a:pPr>
            <a:r>
              <a:rPr lang="en-US" sz="8845">
                <a:solidFill>
                  <a:srgbClr val="0EEAE2"/>
                </a:solidFill>
                <a:latin typeface="Horizon Outlined"/>
              </a:rPr>
              <a:t>THANK YOU</a:t>
            </a:r>
          </a:p>
        </p:txBody>
      </p:sp>
      <p:grpSp>
        <p:nvGrpSpPr>
          <p:cNvPr name="Group 8" id="8"/>
          <p:cNvGrpSpPr/>
          <p:nvPr/>
        </p:nvGrpSpPr>
        <p:grpSpPr>
          <a:xfrm rot="0">
            <a:off x="16054945" y="248088"/>
            <a:ext cx="1802263" cy="1802263"/>
            <a:chOff x="0" y="0"/>
            <a:chExt cx="2403017" cy="2403017"/>
          </a:xfrm>
        </p:grpSpPr>
        <p:pic>
          <p:nvPicPr>
            <p:cNvPr name="Picture 9" id="9"/>
            <p:cNvPicPr>
              <a:picLocks noChangeAspect="true"/>
            </p:cNvPicPr>
            <p:nvPr/>
          </p:nvPicPr>
          <p:blipFill>
            <a:blip r:embed="rId8"/>
            <a:srcRect l="0" t="0" r="0" b="0"/>
            <a:stretch>
              <a:fillRect/>
            </a:stretch>
          </p:blipFill>
          <p:spPr>
            <a:xfrm flipH="false" flipV="false" rot="0">
              <a:off x="0" y="0"/>
              <a:ext cx="2403017" cy="2403017"/>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grpSp>
        <p:nvGrpSpPr>
          <p:cNvPr name="Group 2" id="2"/>
          <p:cNvGrpSpPr/>
          <p:nvPr/>
        </p:nvGrpSpPr>
        <p:grpSpPr>
          <a:xfrm rot="0">
            <a:off x="-552825" y="4389525"/>
            <a:ext cx="19393650" cy="4635025"/>
            <a:chOff x="0" y="0"/>
            <a:chExt cx="5107793" cy="1220747"/>
          </a:xfrm>
        </p:grpSpPr>
        <p:sp>
          <p:nvSpPr>
            <p:cNvPr name="Freeform 3" id="3"/>
            <p:cNvSpPr/>
            <p:nvPr/>
          </p:nvSpPr>
          <p:spPr>
            <a:xfrm>
              <a:off x="0" y="0"/>
              <a:ext cx="5107792" cy="1220747"/>
            </a:xfrm>
            <a:custGeom>
              <a:avLst/>
              <a:gdLst/>
              <a:ahLst/>
              <a:cxnLst/>
              <a:rect r="r" b="b" t="t" l="l"/>
              <a:pathLst>
                <a:path h="1220747" w="5107792">
                  <a:moveTo>
                    <a:pt x="0" y="0"/>
                  </a:moveTo>
                  <a:lnTo>
                    <a:pt x="5107792" y="0"/>
                  </a:lnTo>
                  <a:lnTo>
                    <a:pt x="5107792" y="1220747"/>
                  </a:lnTo>
                  <a:lnTo>
                    <a:pt x="0" y="1220747"/>
                  </a:lnTo>
                  <a:close/>
                </a:path>
              </a:pathLst>
            </a:custGeom>
            <a:solidFill>
              <a:srgbClr val="BF45FF">
                <a:alpha val="29804"/>
              </a:srgbClr>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217959" y="3291417"/>
            <a:ext cx="1852083" cy="1852083"/>
          </a:xfrm>
          <a:prstGeom prst="rect">
            <a:avLst/>
          </a:prstGeom>
        </p:spPr>
      </p:pic>
      <p:sp>
        <p:nvSpPr>
          <p:cNvPr name="TextBox 6" id="6"/>
          <p:cNvSpPr txBox="true"/>
          <p:nvPr/>
        </p:nvSpPr>
        <p:spPr>
          <a:xfrm rot="0">
            <a:off x="2931692" y="1957769"/>
            <a:ext cx="12424616" cy="670024"/>
          </a:xfrm>
          <a:prstGeom prst="rect">
            <a:avLst/>
          </a:prstGeom>
        </p:spPr>
        <p:txBody>
          <a:bodyPr anchor="t" rtlCol="false" tIns="0" lIns="0" bIns="0" rIns="0">
            <a:spAutoFit/>
          </a:bodyPr>
          <a:lstStyle/>
          <a:p>
            <a:pPr algn="ctr">
              <a:lnSpc>
                <a:spcPts val="5233"/>
              </a:lnSpc>
            </a:pPr>
            <a:r>
              <a:rPr lang="en-US" sz="4757">
                <a:solidFill>
                  <a:srgbClr val="0EEAE2"/>
                </a:solidFill>
                <a:latin typeface="Montserrat Semi-Bold Bold"/>
              </a:rPr>
              <a:t>OBJECT ORIENTED PROGRAMMING</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584823">
            <a:off x="-2415577" y="-6653833"/>
            <a:ext cx="7847738" cy="11182011"/>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60082">
            <a:off x="14364131" y="-5342917"/>
            <a:ext cx="7847738" cy="11182011"/>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0748" t="15298" r="8905" b="0"/>
          <a:stretch>
            <a:fillRect/>
          </a:stretch>
        </p:blipFill>
        <p:spPr>
          <a:xfrm flipH="false" flipV="false" rot="9648932">
            <a:off x="-3035982" y="-3226191"/>
            <a:ext cx="7989835" cy="5635346"/>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0748" t="15298" r="8905" b="0"/>
          <a:stretch>
            <a:fillRect/>
          </a:stretch>
        </p:blipFill>
        <p:spPr>
          <a:xfrm flipH="true" flipV="false" rot="-9712112">
            <a:off x="13288118" y="-3226191"/>
            <a:ext cx="7989835" cy="5635346"/>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692876" y="3900350"/>
            <a:ext cx="902248" cy="700472"/>
          </a:xfrm>
          <a:prstGeom prst="rect">
            <a:avLst/>
          </a:prstGeom>
        </p:spPr>
      </p:pic>
      <p:sp>
        <p:nvSpPr>
          <p:cNvPr name="TextBox 12" id="12"/>
          <p:cNvSpPr txBox="true"/>
          <p:nvPr/>
        </p:nvSpPr>
        <p:spPr>
          <a:xfrm rot="0">
            <a:off x="606104" y="5457825"/>
            <a:ext cx="17079980" cy="2757960"/>
          </a:xfrm>
          <a:prstGeom prst="rect">
            <a:avLst/>
          </a:prstGeom>
        </p:spPr>
        <p:txBody>
          <a:bodyPr anchor="t" rtlCol="false" tIns="0" lIns="0" bIns="0" rIns="0">
            <a:spAutoFit/>
          </a:bodyPr>
          <a:lstStyle/>
          <a:p>
            <a:pPr algn="ctr">
              <a:lnSpc>
                <a:spcPts val="5486"/>
              </a:lnSpc>
            </a:pPr>
            <a:r>
              <a:rPr lang="en-US" sz="3918">
                <a:solidFill>
                  <a:srgbClr val="0EEAE2"/>
                </a:solidFill>
                <a:latin typeface="Montserrat Classic"/>
              </a:rPr>
              <a:t>Object Oriented Programming is a way of </a:t>
            </a:r>
            <a:r>
              <a:rPr lang="en-US" sz="3918">
                <a:solidFill>
                  <a:srgbClr val="0EEAE2"/>
                </a:solidFill>
                <a:latin typeface="Montserrat Classic"/>
              </a:rPr>
              <a:t>computer programming using the idea of objects ” to represents data and methods. It is</a:t>
            </a:r>
          </a:p>
          <a:p>
            <a:pPr algn="ctr">
              <a:lnSpc>
                <a:spcPts val="5486"/>
              </a:lnSpc>
            </a:pPr>
            <a:r>
              <a:rPr lang="en-US" sz="3918">
                <a:solidFill>
                  <a:srgbClr val="0EEAE2"/>
                </a:solidFill>
                <a:latin typeface="Montserrat Classic"/>
              </a:rPr>
              <a:t>also, an approach used for creating neat and</a:t>
            </a:r>
          </a:p>
          <a:p>
            <a:pPr algn="ctr">
              <a:lnSpc>
                <a:spcPts val="5486"/>
              </a:lnSpc>
            </a:pPr>
            <a:r>
              <a:rPr lang="en-US" sz="3918">
                <a:solidFill>
                  <a:srgbClr val="0EEAE2"/>
                </a:solidFill>
                <a:latin typeface="Montserrat Classic"/>
              </a:rPr>
              <a:t>reusable code instead of a redundant one.</a:t>
            </a:r>
          </a:p>
        </p:txBody>
      </p:sp>
      <p:grpSp>
        <p:nvGrpSpPr>
          <p:cNvPr name="Group 13" id="13"/>
          <p:cNvGrpSpPr/>
          <p:nvPr/>
        </p:nvGrpSpPr>
        <p:grpSpPr>
          <a:xfrm rot="0">
            <a:off x="606104" y="9571611"/>
            <a:ext cx="4124967" cy="383100"/>
            <a:chOff x="0" y="0"/>
            <a:chExt cx="5499957" cy="510800"/>
          </a:xfrm>
        </p:grpSpPr>
        <p:pic>
          <p:nvPicPr>
            <p:cNvPr name="Picture 14" id="1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57850"/>
              <a:ext cx="267855" cy="267855"/>
            </a:xfrm>
            <a:prstGeom prst="rect">
              <a:avLst/>
            </a:prstGeom>
          </p:spPr>
        </p:pic>
        <p:sp>
          <p:nvSpPr>
            <p:cNvPr name="TextBox 15" id="15"/>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grpSp>
        <p:nvGrpSpPr>
          <p:cNvPr name="Group 16" id="16"/>
          <p:cNvGrpSpPr/>
          <p:nvPr/>
        </p:nvGrpSpPr>
        <p:grpSpPr>
          <a:xfrm rot="0">
            <a:off x="16054945" y="248088"/>
            <a:ext cx="1802263" cy="1802263"/>
            <a:chOff x="0" y="0"/>
            <a:chExt cx="2403017" cy="2403017"/>
          </a:xfrm>
        </p:grpSpPr>
        <p:pic>
          <p:nvPicPr>
            <p:cNvPr name="Picture 17" id="17"/>
            <p:cNvPicPr>
              <a:picLocks noChangeAspect="true"/>
            </p:cNvPicPr>
            <p:nvPr/>
          </p:nvPicPr>
          <p:blipFill>
            <a:blip r:embed="rId12"/>
            <a:srcRect l="0" t="0" r="0" b="0"/>
            <a:stretch>
              <a:fillRect/>
            </a:stretch>
          </p:blipFill>
          <p:spPr>
            <a:xfrm flipH="false" flipV="false" rot="0">
              <a:off x="0" y="0"/>
              <a:ext cx="2403017" cy="2403017"/>
            </a:xfrm>
            <a:prstGeom prst="rect">
              <a:avLst/>
            </a:prstGeom>
          </p:spPr>
        </p:pic>
        <p:pic>
          <p:nvPicPr>
            <p:cNvPr name="Picture 18" id="18"/>
            <p:cNvPicPr>
              <a:picLocks noChangeAspect="true"/>
            </p:cNvPicPr>
            <p:nvPr/>
          </p:nvPicPr>
          <p:blipFill>
            <a:blip r:embed="rId13"/>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1298974" y="-5191320"/>
            <a:ext cx="6295260" cy="89699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288560">
            <a:off x="14111670" y="6706183"/>
            <a:ext cx="6295260" cy="8969931"/>
          </a:xfrm>
          <a:prstGeom prst="rect">
            <a:avLst/>
          </a:prstGeom>
        </p:spPr>
      </p:pic>
      <p:pic>
        <p:nvPicPr>
          <p:cNvPr name="Picture 4" id="4"/>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9457276">
            <a:off x="-1234581" y="-1572325"/>
            <a:ext cx="6166475" cy="4266850"/>
          </a:xfrm>
          <a:prstGeom prst="rect">
            <a:avLst/>
          </a:prstGeom>
        </p:spPr>
      </p:pic>
      <p:pic>
        <p:nvPicPr>
          <p:cNvPr name="Picture 5" id="5"/>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2386151">
            <a:off x="13494819" y="8262823"/>
            <a:ext cx="6166475" cy="4266850"/>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pic>
        <p:nvPicPr>
          <p:cNvPr name="Picture 9" id="9"/>
          <p:cNvPicPr>
            <a:picLocks noChangeAspect="true"/>
          </p:cNvPicPr>
          <p:nvPr/>
        </p:nvPicPr>
        <p:blipFill>
          <a:blip r:embed="rId10"/>
          <a:srcRect l="0" t="0" r="0" b="0"/>
          <a:stretch>
            <a:fillRect/>
          </a:stretch>
        </p:blipFill>
        <p:spPr>
          <a:xfrm flipH="false" flipV="false" rot="0">
            <a:off x="12537819" y="2989263"/>
            <a:ext cx="4721481" cy="5522200"/>
          </a:xfrm>
          <a:prstGeom prst="rect">
            <a:avLst/>
          </a:prstGeom>
        </p:spPr>
      </p:pic>
      <p:sp>
        <p:nvSpPr>
          <p:cNvPr name="TextBox 10" id="10"/>
          <p:cNvSpPr txBox="true"/>
          <p:nvPr/>
        </p:nvSpPr>
        <p:spPr>
          <a:xfrm rot="0">
            <a:off x="2655232" y="857250"/>
            <a:ext cx="12905308" cy="1500142"/>
          </a:xfrm>
          <a:prstGeom prst="rect">
            <a:avLst/>
          </a:prstGeom>
        </p:spPr>
        <p:txBody>
          <a:bodyPr anchor="t" rtlCol="false" tIns="0" lIns="0" bIns="0" rIns="0">
            <a:spAutoFit/>
          </a:bodyPr>
          <a:lstStyle/>
          <a:p>
            <a:pPr algn="ctr">
              <a:lnSpc>
                <a:spcPts val="6040"/>
              </a:lnSpc>
            </a:pPr>
            <a:r>
              <a:rPr lang="en-US" sz="4314">
                <a:solidFill>
                  <a:srgbClr val="0EEAE2"/>
                </a:solidFill>
                <a:latin typeface="Montserrat Classic Bold"/>
              </a:rPr>
              <a:t>MAIN CONCEPTS OF</a:t>
            </a:r>
          </a:p>
          <a:p>
            <a:pPr algn="ctr">
              <a:lnSpc>
                <a:spcPts val="6040"/>
              </a:lnSpc>
            </a:pPr>
            <a:r>
              <a:rPr lang="en-US" sz="4314">
                <a:solidFill>
                  <a:srgbClr val="0EEAE2"/>
                </a:solidFill>
                <a:latin typeface="Montserrat Classic Bold"/>
              </a:rPr>
              <a:t> OBJECT-ORIENTED PROGRAMMING (OOPS) </a:t>
            </a:r>
          </a:p>
        </p:txBody>
      </p:sp>
      <p:sp>
        <p:nvSpPr>
          <p:cNvPr name="TextBox 11" id="11"/>
          <p:cNvSpPr txBox="true"/>
          <p:nvPr/>
        </p:nvSpPr>
        <p:spPr>
          <a:xfrm rot="0">
            <a:off x="1028700" y="3405621"/>
            <a:ext cx="7042580" cy="4841882"/>
          </a:xfrm>
          <a:prstGeom prst="rect">
            <a:avLst/>
          </a:prstGeom>
        </p:spPr>
        <p:txBody>
          <a:bodyPr anchor="t" rtlCol="false" tIns="0" lIns="0" bIns="0" rIns="0">
            <a:spAutoFit/>
          </a:bodyPr>
          <a:lstStyle/>
          <a:p>
            <a:pPr marL="904021" indent="-452010" lvl="1">
              <a:lnSpc>
                <a:spcPts val="5862"/>
              </a:lnSpc>
              <a:buFont typeface="Arial"/>
              <a:buChar char="•"/>
            </a:pPr>
            <a:r>
              <a:rPr lang="en-US" sz="4187">
                <a:solidFill>
                  <a:srgbClr val="0EEAE2"/>
                </a:solidFill>
                <a:latin typeface="Montserrat Classic"/>
              </a:rPr>
              <a:t>CLASS</a:t>
            </a:r>
          </a:p>
          <a:p>
            <a:pPr marL="904021" indent="-452010" lvl="1">
              <a:lnSpc>
                <a:spcPts val="6783"/>
              </a:lnSpc>
              <a:buFont typeface="Arial"/>
              <a:buChar char="•"/>
            </a:pPr>
            <a:r>
              <a:rPr lang="en-US" sz="4187">
                <a:solidFill>
                  <a:srgbClr val="0EEAE2"/>
                </a:solidFill>
                <a:latin typeface="Montserrat Classic"/>
              </a:rPr>
              <a:t>OBJECTS</a:t>
            </a:r>
          </a:p>
          <a:p>
            <a:pPr marL="904021" indent="-452010" lvl="1">
              <a:lnSpc>
                <a:spcPts val="6783"/>
              </a:lnSpc>
              <a:buFont typeface="Arial"/>
              <a:buChar char="•"/>
            </a:pPr>
            <a:r>
              <a:rPr lang="en-US" sz="4187">
                <a:solidFill>
                  <a:srgbClr val="0EEAE2"/>
                </a:solidFill>
                <a:latin typeface="Montserrat Classic"/>
              </a:rPr>
              <a:t>INHERITANCE</a:t>
            </a:r>
          </a:p>
          <a:p>
            <a:pPr marL="904021" indent="-452010" lvl="1">
              <a:lnSpc>
                <a:spcPts val="6783"/>
              </a:lnSpc>
              <a:buFont typeface="Arial"/>
              <a:buChar char="•"/>
            </a:pPr>
            <a:r>
              <a:rPr lang="en-US" sz="4187">
                <a:solidFill>
                  <a:srgbClr val="0EEAE2"/>
                </a:solidFill>
                <a:latin typeface="Montserrat Classic"/>
              </a:rPr>
              <a:t>ABSTRACTION</a:t>
            </a:r>
          </a:p>
          <a:p>
            <a:pPr marL="904021" indent="-452010" lvl="1">
              <a:lnSpc>
                <a:spcPts val="5862"/>
              </a:lnSpc>
              <a:buFont typeface="Arial"/>
              <a:buChar char="•"/>
            </a:pPr>
            <a:r>
              <a:rPr lang="en-US" sz="4187">
                <a:solidFill>
                  <a:srgbClr val="0EEAE2"/>
                </a:solidFill>
                <a:latin typeface="Montserrat Classic"/>
              </a:rPr>
              <a:t>POLYMORPHISM</a:t>
            </a:r>
          </a:p>
          <a:p>
            <a:pPr marL="904021" indent="-452010" lvl="1">
              <a:lnSpc>
                <a:spcPts val="5862"/>
              </a:lnSpc>
              <a:buFont typeface="Arial"/>
              <a:buChar char="•"/>
            </a:pPr>
            <a:r>
              <a:rPr lang="en-US" sz="4187">
                <a:solidFill>
                  <a:srgbClr val="0EEAE2"/>
                </a:solidFill>
                <a:latin typeface="Montserrat Classic"/>
              </a:rPr>
              <a:t>ENCAPSULATION</a:t>
            </a:r>
          </a:p>
        </p:txBody>
      </p:sp>
      <p:grpSp>
        <p:nvGrpSpPr>
          <p:cNvPr name="Group 12" id="12"/>
          <p:cNvGrpSpPr/>
          <p:nvPr/>
        </p:nvGrpSpPr>
        <p:grpSpPr>
          <a:xfrm rot="0">
            <a:off x="16054945" y="248088"/>
            <a:ext cx="1802263" cy="1802263"/>
            <a:chOff x="0" y="0"/>
            <a:chExt cx="2403017" cy="2403017"/>
          </a:xfrm>
        </p:grpSpPr>
        <p:pic>
          <p:nvPicPr>
            <p:cNvPr name="Picture 13" id="13"/>
            <p:cNvPicPr>
              <a:picLocks noChangeAspect="true"/>
            </p:cNvPicPr>
            <p:nvPr/>
          </p:nvPicPr>
          <p:blipFill>
            <a:blip r:embed="rId11"/>
            <a:srcRect l="0" t="0" r="0" b="0"/>
            <a:stretch>
              <a:fillRect/>
            </a:stretch>
          </p:blipFill>
          <p:spPr>
            <a:xfrm flipH="false" flipV="false" rot="0">
              <a:off x="0" y="0"/>
              <a:ext cx="2403017" cy="2403017"/>
            </a:xfrm>
            <a:prstGeom prst="rect">
              <a:avLst/>
            </a:prstGeom>
          </p:spPr>
        </p:pic>
        <p:pic>
          <p:nvPicPr>
            <p:cNvPr name="Picture 14" id="14"/>
            <p:cNvPicPr>
              <a:picLocks noChangeAspect="true"/>
            </p:cNvPicPr>
            <p:nvPr/>
          </p:nvPicPr>
          <p:blipFill>
            <a:blip r:embed="rId12"/>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3102969" y="-6946546"/>
            <a:ext cx="7847738" cy="111820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748" t="15298" r="8905" b="0"/>
          <a:stretch>
            <a:fillRect/>
          </a:stretch>
        </p:blipFill>
        <p:spPr>
          <a:xfrm flipH="false" flipV="false" rot="9648932">
            <a:off x="-4178982" y="-3507397"/>
            <a:ext cx="7989835" cy="563534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232675">
            <a:off x="13228902" y="4198543"/>
            <a:ext cx="9107505" cy="1297701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351" t="6501" r="0" b="0"/>
          <a:stretch>
            <a:fillRect/>
          </a:stretch>
        </p:blipFill>
        <p:spPr>
          <a:xfrm flipH="false" flipV="false" rot="-2180098">
            <a:off x="13370464" y="6962107"/>
            <a:ext cx="8824380" cy="6220621"/>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pic>
        <p:nvPicPr>
          <p:cNvPr name="Picture 9" id="9"/>
          <p:cNvPicPr>
            <a:picLocks noChangeAspect="true"/>
          </p:cNvPicPr>
          <p:nvPr/>
        </p:nvPicPr>
        <p:blipFill>
          <a:blip r:embed="rId8"/>
          <a:srcRect l="0" t="0" r="0" b="0"/>
          <a:stretch>
            <a:fillRect/>
          </a:stretch>
        </p:blipFill>
        <p:spPr>
          <a:xfrm flipH="false" flipV="false" rot="0">
            <a:off x="3950223" y="930494"/>
            <a:ext cx="1129382" cy="1129382"/>
          </a:xfrm>
          <a:prstGeom prst="rect">
            <a:avLst/>
          </a:prstGeom>
        </p:spPr>
      </p:pic>
      <p:sp>
        <p:nvSpPr>
          <p:cNvPr name="TextBox 10" id="10"/>
          <p:cNvSpPr txBox="true"/>
          <p:nvPr/>
        </p:nvSpPr>
        <p:spPr>
          <a:xfrm rot="0">
            <a:off x="1028700" y="3152775"/>
            <a:ext cx="16457289" cy="178054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A class is a collection of objects. A class contains the blueprints or the prototype from which the objects are being created. It is a logical entity that contains some attributes and methods.</a:t>
            </a:r>
          </a:p>
        </p:txBody>
      </p:sp>
      <p:sp>
        <p:nvSpPr>
          <p:cNvPr name="TextBox 11" id="11"/>
          <p:cNvSpPr txBox="true"/>
          <p:nvPr/>
        </p:nvSpPr>
        <p:spPr>
          <a:xfrm rot="0">
            <a:off x="1063554" y="5847552"/>
            <a:ext cx="10498339" cy="2423890"/>
          </a:xfrm>
          <a:prstGeom prst="rect">
            <a:avLst/>
          </a:prstGeom>
        </p:spPr>
        <p:txBody>
          <a:bodyPr anchor="t" rtlCol="false" tIns="0" lIns="0" bIns="0" rIns="0">
            <a:spAutoFit/>
          </a:bodyPr>
          <a:lstStyle/>
          <a:p>
            <a:pPr>
              <a:lnSpc>
                <a:spcPts val="4812"/>
              </a:lnSpc>
              <a:spcBef>
                <a:spcPct val="0"/>
              </a:spcBef>
            </a:pPr>
            <a:r>
              <a:rPr lang="en-US" sz="3437" spc="171">
                <a:solidFill>
                  <a:srgbClr val="0EEAE2"/>
                </a:solidFill>
                <a:latin typeface="JetBrains Mono Bold"/>
              </a:rPr>
              <a:t># Python program to demonstrate class</a:t>
            </a:r>
          </a:p>
          <a:p>
            <a:pPr>
              <a:lnSpc>
                <a:spcPts val="4812"/>
              </a:lnSpc>
              <a:spcBef>
                <a:spcPct val="0"/>
              </a:spcBef>
            </a:pPr>
          </a:p>
          <a:p>
            <a:pPr>
              <a:lnSpc>
                <a:spcPts val="4812"/>
              </a:lnSpc>
              <a:spcBef>
                <a:spcPct val="0"/>
              </a:spcBef>
            </a:pPr>
            <a:r>
              <a:rPr lang="en-US" sz="3437" spc="171">
                <a:solidFill>
                  <a:srgbClr val="0EEAE2"/>
                </a:solidFill>
                <a:latin typeface="JetBrains Mono Bold"/>
              </a:rPr>
              <a:t> class Dog:</a:t>
            </a:r>
          </a:p>
          <a:p>
            <a:pPr>
              <a:lnSpc>
                <a:spcPts val="4812"/>
              </a:lnSpc>
              <a:spcBef>
                <a:spcPct val="0"/>
              </a:spcBef>
            </a:pPr>
            <a:r>
              <a:rPr lang="en-US" sz="3437" spc="171">
                <a:solidFill>
                  <a:srgbClr val="0EEAE2"/>
                </a:solidFill>
                <a:latin typeface="JetBrains Mono Bold"/>
              </a:rPr>
              <a:t>    pass</a:t>
            </a:r>
          </a:p>
        </p:txBody>
      </p:sp>
      <p:sp>
        <p:nvSpPr>
          <p:cNvPr name="TextBox 12" id="12"/>
          <p:cNvSpPr txBox="true"/>
          <p:nvPr/>
        </p:nvSpPr>
        <p:spPr>
          <a:xfrm rot="0">
            <a:off x="1063554" y="1085850"/>
            <a:ext cx="2741674"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CLASS</a:t>
            </a:r>
          </a:p>
        </p:txBody>
      </p:sp>
      <p:grpSp>
        <p:nvGrpSpPr>
          <p:cNvPr name="Group 13" id="13"/>
          <p:cNvGrpSpPr/>
          <p:nvPr/>
        </p:nvGrpSpPr>
        <p:grpSpPr>
          <a:xfrm rot="0">
            <a:off x="16054945" y="248088"/>
            <a:ext cx="1802263" cy="1802263"/>
            <a:chOff x="0" y="0"/>
            <a:chExt cx="2403017" cy="2403017"/>
          </a:xfrm>
        </p:grpSpPr>
        <p:pic>
          <p:nvPicPr>
            <p:cNvPr name="Picture 14" id="14"/>
            <p:cNvPicPr>
              <a:picLocks noChangeAspect="true"/>
            </p:cNvPicPr>
            <p:nvPr/>
          </p:nvPicPr>
          <p:blipFill>
            <a:blip r:embed="rId9"/>
            <a:srcRect l="0" t="0" r="0" b="0"/>
            <a:stretch>
              <a:fillRect/>
            </a:stretch>
          </p:blipFill>
          <p:spPr>
            <a:xfrm flipH="false" flipV="false" rot="0">
              <a:off x="0" y="0"/>
              <a:ext cx="2403017" cy="2403017"/>
            </a:xfrm>
            <a:prstGeom prst="rect">
              <a:avLst/>
            </a:prstGeom>
          </p:spPr>
        </p:pic>
        <p:pic>
          <p:nvPicPr>
            <p:cNvPr name="Picture 15" id="15"/>
            <p:cNvPicPr>
              <a:picLocks noChangeAspect="true"/>
            </p:cNvPicPr>
            <p:nvPr/>
          </p:nvPicPr>
          <p:blipFill>
            <a:blip r:embed="rId10"/>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1298974" y="-6048570"/>
            <a:ext cx="6295260" cy="89699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288560">
            <a:off x="14492670" y="6991933"/>
            <a:ext cx="6295260" cy="8969931"/>
          </a:xfrm>
          <a:prstGeom prst="rect">
            <a:avLst/>
          </a:prstGeom>
        </p:spPr>
      </p:pic>
      <p:pic>
        <p:nvPicPr>
          <p:cNvPr name="Picture 4" id="4"/>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9457276">
            <a:off x="-1234581" y="-2429575"/>
            <a:ext cx="6166475" cy="4266850"/>
          </a:xfrm>
          <a:prstGeom prst="rect">
            <a:avLst/>
          </a:prstGeom>
        </p:spPr>
      </p:pic>
      <p:pic>
        <p:nvPicPr>
          <p:cNvPr name="Picture 5" id="5"/>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2386151">
            <a:off x="13875819" y="8548573"/>
            <a:ext cx="6166475" cy="4266850"/>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028700" y="2771775"/>
            <a:ext cx="16457289" cy="1180465"/>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The object is an entity that has a state and behavior associated with it. It may be any real-world object like a mouse, keyboard, chair, table, pen, etc.</a:t>
            </a:r>
          </a:p>
        </p:txBody>
      </p:sp>
      <p:sp>
        <p:nvSpPr>
          <p:cNvPr name="TextBox 10" id="10"/>
          <p:cNvSpPr txBox="true"/>
          <p:nvPr/>
        </p:nvSpPr>
        <p:spPr>
          <a:xfrm rot="0">
            <a:off x="802011" y="4695825"/>
            <a:ext cx="16457289" cy="2992438"/>
          </a:xfrm>
          <a:prstGeom prst="rect">
            <a:avLst/>
          </a:prstGeom>
        </p:spPr>
        <p:txBody>
          <a:bodyPr anchor="t" rtlCol="false" tIns="0" lIns="0" bIns="0" rIns="0">
            <a:spAutoFit/>
          </a:bodyPr>
          <a:lstStyle/>
          <a:p>
            <a:pPr marL="734058" indent="-367029" lvl="1">
              <a:lnSpc>
                <a:spcPts val="4759"/>
              </a:lnSpc>
              <a:buFont typeface="Arial"/>
              <a:buChar char="•"/>
            </a:pPr>
            <a:r>
              <a:rPr lang="en-US" sz="3399">
                <a:solidFill>
                  <a:srgbClr val="FFFFFF"/>
                </a:solidFill>
                <a:latin typeface="Montserrat Classic"/>
              </a:rPr>
              <a:t>State: It is represented by the attributes of an object. It also reflects the properties of an object.</a:t>
            </a:r>
          </a:p>
          <a:p>
            <a:pPr marL="734058" indent="-367029" lvl="1">
              <a:lnSpc>
                <a:spcPts val="4759"/>
              </a:lnSpc>
              <a:buFont typeface="Arial"/>
              <a:buChar char="•"/>
            </a:pPr>
            <a:r>
              <a:rPr lang="en-US" sz="3399">
                <a:solidFill>
                  <a:srgbClr val="FFFFFF"/>
                </a:solidFill>
                <a:latin typeface="Montserrat Classic"/>
              </a:rPr>
              <a:t>Behavior: It is represented by the methods of an object. It also reflects the response of an object to other objects.</a:t>
            </a:r>
          </a:p>
          <a:p>
            <a:pPr>
              <a:lnSpc>
                <a:spcPts val="4759"/>
              </a:lnSpc>
            </a:pPr>
          </a:p>
        </p:txBody>
      </p:sp>
      <p:sp>
        <p:nvSpPr>
          <p:cNvPr name="TextBox 11" id="11"/>
          <p:cNvSpPr txBox="true"/>
          <p:nvPr/>
        </p:nvSpPr>
        <p:spPr>
          <a:xfrm rot="0">
            <a:off x="1063554" y="1085850"/>
            <a:ext cx="3848331"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OBJECTS</a:t>
            </a:r>
          </a:p>
        </p:txBody>
      </p:sp>
      <p:grpSp>
        <p:nvGrpSpPr>
          <p:cNvPr name="Group 12" id="12"/>
          <p:cNvGrpSpPr/>
          <p:nvPr/>
        </p:nvGrpSpPr>
        <p:grpSpPr>
          <a:xfrm rot="0">
            <a:off x="16054945" y="248088"/>
            <a:ext cx="1802263" cy="1802263"/>
            <a:chOff x="0" y="0"/>
            <a:chExt cx="2403017" cy="2403017"/>
          </a:xfrm>
        </p:grpSpPr>
        <p:pic>
          <p:nvPicPr>
            <p:cNvPr name="Picture 13" id="13"/>
            <p:cNvPicPr>
              <a:picLocks noChangeAspect="true"/>
            </p:cNvPicPr>
            <p:nvPr/>
          </p:nvPicPr>
          <p:blipFill>
            <a:blip r:embed="rId10"/>
            <a:srcRect l="0" t="0" r="0" b="0"/>
            <a:stretch>
              <a:fillRect/>
            </a:stretch>
          </p:blipFill>
          <p:spPr>
            <a:xfrm flipH="false" flipV="false" rot="0">
              <a:off x="0" y="0"/>
              <a:ext cx="2403017" cy="2403017"/>
            </a:xfrm>
            <a:prstGeom prst="rect">
              <a:avLst/>
            </a:prstGeom>
          </p:spPr>
        </p:pic>
        <p:pic>
          <p:nvPicPr>
            <p:cNvPr name="Picture 14" id="14"/>
            <p:cNvPicPr>
              <a:picLocks noChangeAspect="true"/>
            </p:cNvPicPr>
            <p:nvPr/>
          </p:nvPicPr>
          <p:blipFill>
            <a:blip r:embed="rId11"/>
            <a:srcRect l="0" t="0" r="0" b="0"/>
            <a:stretch>
              <a:fillRect/>
            </a:stretch>
          </p:blipFill>
          <p:spPr>
            <a:xfrm flipH="false" flipV="false" rot="0">
              <a:off x="253150" y="272455"/>
              <a:ext cx="2130562" cy="2130562"/>
            </a:xfrm>
            <a:prstGeom prst="rect">
              <a:avLst/>
            </a:prstGeom>
          </p:spPr>
        </p:pic>
      </p:grpSp>
      <p:pic>
        <p:nvPicPr>
          <p:cNvPr name="Picture 15" id="15"/>
          <p:cNvPicPr>
            <a:picLocks noChangeAspect="true"/>
          </p:cNvPicPr>
          <p:nvPr/>
        </p:nvPicPr>
        <p:blipFill>
          <a:blip r:embed="rId12"/>
          <a:srcRect l="0" t="0" r="0" b="0"/>
          <a:stretch>
            <a:fillRect/>
          </a:stretch>
        </p:blipFill>
        <p:spPr>
          <a:xfrm flipH="false" flipV="false" rot="0">
            <a:off x="5093223" y="971198"/>
            <a:ext cx="1129382" cy="1129382"/>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3293469" y="-7518046"/>
            <a:ext cx="7847738" cy="111820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748" t="15298" r="8905" b="0"/>
          <a:stretch>
            <a:fillRect/>
          </a:stretch>
        </p:blipFill>
        <p:spPr>
          <a:xfrm flipH="false" flipV="false" rot="9648932">
            <a:off x="-4369482" y="-4078897"/>
            <a:ext cx="7989835" cy="563534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232675">
            <a:off x="13228902" y="4198543"/>
            <a:ext cx="9107505" cy="1297701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351" t="6501" r="0" b="0"/>
          <a:stretch>
            <a:fillRect/>
          </a:stretch>
        </p:blipFill>
        <p:spPr>
          <a:xfrm flipH="false" flipV="false" rot="-2180098">
            <a:off x="13370464" y="6962107"/>
            <a:ext cx="8824380" cy="6220621"/>
          </a:xfrm>
          <a:prstGeom prst="rect">
            <a:avLst/>
          </a:prstGeom>
        </p:spPr>
      </p:pic>
      <p:sp>
        <p:nvSpPr>
          <p:cNvPr name="TextBox 6" id="6"/>
          <p:cNvSpPr txBox="true"/>
          <p:nvPr/>
        </p:nvSpPr>
        <p:spPr>
          <a:xfrm rot="0">
            <a:off x="1019669" y="1327842"/>
            <a:ext cx="15035276" cy="1180465"/>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To understand the state and behavior. Let us take the example of the class dog (explained above). </a:t>
            </a:r>
          </a:p>
        </p:txBody>
      </p:sp>
      <p:sp>
        <p:nvSpPr>
          <p:cNvPr name="TextBox 7" id="7"/>
          <p:cNvSpPr txBox="true"/>
          <p:nvPr/>
        </p:nvSpPr>
        <p:spPr>
          <a:xfrm rot="0">
            <a:off x="514377" y="3345407"/>
            <a:ext cx="17259245" cy="1798093"/>
          </a:xfrm>
          <a:prstGeom prst="rect">
            <a:avLst/>
          </a:prstGeom>
        </p:spPr>
        <p:txBody>
          <a:bodyPr anchor="t" rtlCol="false" tIns="0" lIns="0" bIns="0" rIns="0">
            <a:spAutoFit/>
          </a:bodyPr>
          <a:lstStyle/>
          <a:p>
            <a:pPr marL="734061" indent="-367031" lvl="1">
              <a:lnSpc>
                <a:spcPts val="4760"/>
              </a:lnSpc>
              <a:buFont typeface="Arial"/>
              <a:buChar char="•"/>
            </a:pPr>
            <a:r>
              <a:rPr lang="en-US" sz="3400">
                <a:solidFill>
                  <a:srgbClr val="FFFFFF"/>
                </a:solidFill>
                <a:latin typeface="Montserrat Classic"/>
              </a:rPr>
              <a:t>State or Attributes can be considered as the breed, age, or color of the dog.</a:t>
            </a:r>
          </a:p>
          <a:p>
            <a:pPr marL="737913" indent="-368957" lvl="1">
              <a:lnSpc>
                <a:spcPts val="4784"/>
              </a:lnSpc>
              <a:buFont typeface="Arial"/>
              <a:buChar char="•"/>
            </a:pPr>
            <a:r>
              <a:rPr lang="en-US" sz="3417">
                <a:solidFill>
                  <a:srgbClr val="FFFFFF"/>
                </a:solidFill>
                <a:latin typeface="Montserrat Classic"/>
              </a:rPr>
              <a:t>The behavior can be considered as to whether the dog is eating or sleeping.</a:t>
            </a:r>
          </a:p>
          <a:p>
            <a:pPr>
              <a:lnSpc>
                <a:spcPts val="4784"/>
              </a:lnSpc>
            </a:pPr>
          </a:p>
        </p:txBody>
      </p:sp>
      <p:grpSp>
        <p:nvGrpSpPr>
          <p:cNvPr name="Group 8" id="8"/>
          <p:cNvGrpSpPr/>
          <p:nvPr/>
        </p:nvGrpSpPr>
        <p:grpSpPr>
          <a:xfrm rot="0">
            <a:off x="606104" y="9571611"/>
            <a:ext cx="4124967" cy="383100"/>
            <a:chOff x="0" y="0"/>
            <a:chExt cx="5499957" cy="510800"/>
          </a:xfrm>
        </p:grpSpPr>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57850"/>
              <a:ext cx="267855" cy="267855"/>
            </a:xfrm>
            <a:prstGeom prst="rect">
              <a:avLst/>
            </a:prstGeom>
          </p:spPr>
        </p:pic>
        <p:sp>
          <p:nvSpPr>
            <p:cNvPr name="TextBox 10" id="10"/>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11" id="11"/>
          <p:cNvSpPr txBox="true"/>
          <p:nvPr/>
        </p:nvSpPr>
        <p:spPr>
          <a:xfrm rot="0">
            <a:off x="1028700" y="6166683"/>
            <a:ext cx="10782077" cy="2423890"/>
          </a:xfrm>
          <a:prstGeom prst="rect">
            <a:avLst/>
          </a:prstGeom>
        </p:spPr>
        <p:txBody>
          <a:bodyPr anchor="t" rtlCol="false" tIns="0" lIns="0" bIns="0" rIns="0">
            <a:spAutoFit/>
          </a:bodyPr>
          <a:lstStyle/>
          <a:p>
            <a:pPr>
              <a:lnSpc>
                <a:spcPts val="4812"/>
              </a:lnSpc>
              <a:spcBef>
                <a:spcPct val="0"/>
              </a:spcBef>
            </a:pPr>
            <a:r>
              <a:rPr lang="en-US" sz="3437" spc="171">
                <a:solidFill>
                  <a:srgbClr val="0EEAE2"/>
                </a:solidFill>
                <a:latin typeface="JetBrains Mono Bold"/>
              </a:rPr>
              <a:t># Python program to demonstrate object</a:t>
            </a:r>
          </a:p>
          <a:p>
            <a:pPr>
              <a:lnSpc>
                <a:spcPts val="4812"/>
              </a:lnSpc>
              <a:spcBef>
                <a:spcPct val="0"/>
              </a:spcBef>
            </a:pPr>
          </a:p>
          <a:p>
            <a:pPr>
              <a:lnSpc>
                <a:spcPts val="4812"/>
              </a:lnSpc>
              <a:spcBef>
                <a:spcPct val="0"/>
              </a:spcBef>
            </a:pPr>
            <a:r>
              <a:rPr lang="en-US" sz="3437" spc="171">
                <a:solidFill>
                  <a:srgbClr val="0EEAE2"/>
                </a:solidFill>
                <a:latin typeface="JetBrains Mono Bold"/>
              </a:rPr>
              <a:t> obj = Dog()</a:t>
            </a:r>
          </a:p>
          <a:p>
            <a:pPr>
              <a:lnSpc>
                <a:spcPts val="4812"/>
              </a:lnSpc>
              <a:spcBef>
                <a:spcPct val="0"/>
              </a:spcBef>
            </a:pPr>
          </a:p>
        </p:txBody>
      </p:sp>
      <p:grpSp>
        <p:nvGrpSpPr>
          <p:cNvPr name="Group 12" id="12"/>
          <p:cNvGrpSpPr/>
          <p:nvPr/>
        </p:nvGrpSpPr>
        <p:grpSpPr>
          <a:xfrm rot="0">
            <a:off x="16054945" y="248088"/>
            <a:ext cx="1802263" cy="1802263"/>
            <a:chOff x="0" y="0"/>
            <a:chExt cx="2403017" cy="2403017"/>
          </a:xfrm>
        </p:grpSpPr>
        <p:pic>
          <p:nvPicPr>
            <p:cNvPr name="Picture 13" id="13"/>
            <p:cNvPicPr>
              <a:picLocks noChangeAspect="true"/>
            </p:cNvPicPr>
            <p:nvPr/>
          </p:nvPicPr>
          <p:blipFill>
            <a:blip r:embed="rId8"/>
            <a:srcRect l="0" t="0" r="0" b="0"/>
            <a:stretch>
              <a:fillRect/>
            </a:stretch>
          </p:blipFill>
          <p:spPr>
            <a:xfrm flipH="false" flipV="false" rot="0">
              <a:off x="0" y="0"/>
              <a:ext cx="2403017" cy="2403017"/>
            </a:xfrm>
            <a:prstGeom prst="rect">
              <a:avLst/>
            </a:prstGeom>
          </p:spPr>
        </p:pic>
        <p:pic>
          <p:nvPicPr>
            <p:cNvPr name="Picture 14" id="14"/>
            <p:cNvPicPr>
              <a:picLocks noChangeAspect="true"/>
            </p:cNvPicPr>
            <p:nvPr/>
          </p:nvPicPr>
          <p:blipFill>
            <a:blip r:embed="rId9"/>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1298974" y="-6048570"/>
            <a:ext cx="6295260" cy="89699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288560">
            <a:off x="14492670" y="6991933"/>
            <a:ext cx="6295260" cy="8969931"/>
          </a:xfrm>
          <a:prstGeom prst="rect">
            <a:avLst/>
          </a:prstGeom>
        </p:spPr>
      </p:pic>
      <p:pic>
        <p:nvPicPr>
          <p:cNvPr name="Picture 4" id="4"/>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9457276">
            <a:off x="-1234581" y="-2429575"/>
            <a:ext cx="6166475" cy="4266850"/>
          </a:xfrm>
          <a:prstGeom prst="rect">
            <a:avLst/>
          </a:prstGeom>
        </p:spPr>
      </p:pic>
      <p:pic>
        <p:nvPicPr>
          <p:cNvPr name="Picture 5" id="5"/>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2386151">
            <a:off x="13875819" y="8548573"/>
            <a:ext cx="6166475" cy="4266850"/>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249714" y="1085850"/>
            <a:ext cx="4061085"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THE SELF</a:t>
            </a:r>
            <a:r>
              <a:rPr lang="en-US" sz="6399">
                <a:solidFill>
                  <a:srgbClr val="0EEAE2"/>
                </a:solidFill>
                <a:latin typeface="Montserrat Classic Bold"/>
              </a:rPr>
              <a:t> </a:t>
            </a:r>
          </a:p>
        </p:txBody>
      </p:sp>
      <p:sp>
        <p:nvSpPr>
          <p:cNvPr name="TextBox 10" id="10"/>
          <p:cNvSpPr txBox="true"/>
          <p:nvPr/>
        </p:nvSpPr>
        <p:spPr>
          <a:xfrm rot="0">
            <a:off x="924880" y="2155932"/>
            <a:ext cx="16457289" cy="3009265"/>
          </a:xfrm>
          <a:prstGeom prst="rect">
            <a:avLst/>
          </a:prstGeom>
        </p:spPr>
        <p:txBody>
          <a:bodyPr anchor="t" rtlCol="false" tIns="0" lIns="0" bIns="0" rIns="0">
            <a:spAutoFit/>
          </a:bodyPr>
          <a:lstStyle/>
          <a:p>
            <a:pPr marL="734058" indent="-367029" lvl="1">
              <a:lnSpc>
                <a:spcPts val="4759"/>
              </a:lnSpc>
              <a:buFont typeface="Arial"/>
              <a:buChar char="•"/>
            </a:pPr>
            <a:r>
              <a:rPr lang="en-US" sz="3399">
                <a:solidFill>
                  <a:srgbClr val="FFFFFF"/>
                </a:solidFill>
                <a:latin typeface="Montserrat Classic"/>
              </a:rPr>
              <a:t>Class methods must have an extra first parameter in the method definition. We do not give a value for this parameter when we call the method, Python provides it.</a:t>
            </a:r>
          </a:p>
          <a:p>
            <a:pPr marL="734058" indent="-367029" lvl="1">
              <a:lnSpc>
                <a:spcPts val="4759"/>
              </a:lnSpc>
              <a:buFont typeface="Arial"/>
              <a:buChar char="•"/>
            </a:pPr>
            <a:r>
              <a:rPr lang="en-US" sz="3399">
                <a:solidFill>
                  <a:srgbClr val="FFFFFF"/>
                </a:solidFill>
                <a:latin typeface="Montserrat Classic"/>
              </a:rPr>
              <a:t>If we have a method that takes no arguments, then we still have to have one argument.</a:t>
            </a:r>
          </a:p>
        </p:txBody>
      </p:sp>
      <p:sp>
        <p:nvSpPr>
          <p:cNvPr name="TextBox 11" id="11"/>
          <p:cNvSpPr txBox="true"/>
          <p:nvPr/>
        </p:nvSpPr>
        <p:spPr>
          <a:xfrm rot="0">
            <a:off x="6149483" y="3894493"/>
            <a:ext cx="9393790" cy="6392507"/>
          </a:xfrm>
          <a:prstGeom prst="rect">
            <a:avLst/>
          </a:prstGeom>
        </p:spPr>
        <p:txBody>
          <a:bodyPr anchor="t" rtlCol="false" tIns="0" lIns="0" bIns="0" rIns="0">
            <a:spAutoFit/>
          </a:bodyPr>
          <a:lstStyle/>
          <a:p>
            <a:pPr>
              <a:lnSpc>
                <a:spcPts val="3885"/>
              </a:lnSpc>
              <a:spcBef>
                <a:spcPct val="0"/>
              </a:spcBef>
            </a:pPr>
          </a:p>
          <a:p>
            <a:pPr>
              <a:lnSpc>
                <a:spcPts val="3885"/>
              </a:lnSpc>
              <a:spcBef>
                <a:spcPct val="0"/>
              </a:spcBef>
            </a:pPr>
          </a:p>
          <a:p>
            <a:pPr>
              <a:lnSpc>
                <a:spcPts val="3885"/>
              </a:lnSpc>
              <a:spcBef>
                <a:spcPct val="0"/>
              </a:spcBef>
            </a:pPr>
            <a:r>
              <a:rPr lang="en-US" sz="2775" spc="138">
                <a:solidFill>
                  <a:srgbClr val="0EEAE2"/>
                </a:solidFill>
                <a:latin typeface="JetBrains Mono Bold"/>
              </a:rPr>
              <a:t>class dog():</a:t>
            </a:r>
          </a:p>
          <a:p>
            <a:pPr>
              <a:lnSpc>
                <a:spcPts val="3885"/>
              </a:lnSpc>
              <a:spcBef>
                <a:spcPct val="0"/>
              </a:spcBef>
            </a:pPr>
            <a:r>
              <a:rPr lang="en-US" sz="2775" spc="138">
                <a:solidFill>
                  <a:srgbClr val="0EEAE2"/>
                </a:solidFill>
                <a:latin typeface="JetBrains Mono Bold"/>
              </a:rPr>
              <a:t>     </a:t>
            </a:r>
          </a:p>
          <a:p>
            <a:pPr>
              <a:lnSpc>
                <a:spcPts val="3885"/>
              </a:lnSpc>
              <a:spcBef>
                <a:spcPct val="0"/>
              </a:spcBef>
            </a:pPr>
            <a:r>
              <a:rPr lang="en-US" sz="2775" spc="138">
                <a:solidFill>
                  <a:srgbClr val="0EEAE2"/>
                </a:solidFill>
                <a:latin typeface="JetBrains Mono Bold"/>
              </a:rPr>
              <a:t>    # init method or constructor</a:t>
            </a:r>
          </a:p>
          <a:p>
            <a:pPr>
              <a:lnSpc>
                <a:spcPts val="3885"/>
              </a:lnSpc>
              <a:spcBef>
                <a:spcPct val="0"/>
              </a:spcBef>
            </a:pPr>
            <a:r>
              <a:rPr lang="en-US" sz="2775" spc="138">
                <a:solidFill>
                  <a:srgbClr val="0EEAE2"/>
                </a:solidFill>
                <a:latin typeface="JetBrains Mono Bold"/>
              </a:rPr>
              <a:t>    def __init__(self, breed, age):</a:t>
            </a:r>
          </a:p>
          <a:p>
            <a:pPr>
              <a:lnSpc>
                <a:spcPts val="3885"/>
              </a:lnSpc>
              <a:spcBef>
                <a:spcPct val="0"/>
              </a:spcBef>
            </a:pPr>
            <a:r>
              <a:rPr lang="en-US" sz="2775" spc="138">
                <a:solidFill>
                  <a:srgbClr val="0EEAE2"/>
                </a:solidFill>
                <a:latin typeface="JetBrains Mono Bold"/>
              </a:rPr>
              <a:t>        self.breed = Bull Dog</a:t>
            </a:r>
          </a:p>
          <a:p>
            <a:pPr>
              <a:lnSpc>
                <a:spcPts val="3885"/>
              </a:lnSpc>
              <a:spcBef>
                <a:spcPct val="0"/>
              </a:spcBef>
            </a:pPr>
            <a:r>
              <a:rPr lang="en-US" sz="2775" spc="138">
                <a:solidFill>
                  <a:srgbClr val="0EEAE2"/>
                </a:solidFill>
                <a:latin typeface="JetBrains Mono Bold"/>
              </a:rPr>
              <a:t>        self.age = 5</a:t>
            </a:r>
          </a:p>
          <a:p>
            <a:pPr>
              <a:lnSpc>
                <a:spcPts val="3885"/>
              </a:lnSpc>
              <a:spcBef>
                <a:spcPct val="0"/>
              </a:spcBef>
            </a:pPr>
            <a:r>
              <a:rPr lang="en-US" sz="2775" spc="138">
                <a:solidFill>
                  <a:srgbClr val="0EEAE2"/>
                </a:solidFill>
                <a:latin typeface="JetBrains Mono Bold"/>
              </a:rPr>
              <a:t>         </a:t>
            </a:r>
          </a:p>
          <a:p>
            <a:pPr>
              <a:lnSpc>
                <a:spcPts val="3885"/>
              </a:lnSpc>
              <a:spcBef>
                <a:spcPct val="0"/>
              </a:spcBef>
            </a:pPr>
            <a:r>
              <a:rPr lang="en-US" sz="2775" spc="138">
                <a:solidFill>
                  <a:srgbClr val="0EEAE2"/>
                </a:solidFill>
                <a:latin typeface="JetBrains Mono Bold"/>
              </a:rPr>
              <a:t>    def show(self):</a:t>
            </a:r>
          </a:p>
          <a:p>
            <a:pPr>
              <a:lnSpc>
                <a:spcPts val="3885"/>
              </a:lnSpc>
              <a:spcBef>
                <a:spcPct val="0"/>
              </a:spcBef>
            </a:pPr>
            <a:r>
              <a:rPr lang="en-US" sz="2775" spc="138">
                <a:solidFill>
                  <a:srgbClr val="0EEAE2"/>
                </a:solidFill>
                <a:latin typeface="JetBrains Mono Bold"/>
              </a:rPr>
              <a:t>        print("Breed is", self.breed )</a:t>
            </a:r>
          </a:p>
          <a:p>
            <a:pPr>
              <a:lnSpc>
                <a:spcPts val="3885"/>
              </a:lnSpc>
              <a:spcBef>
                <a:spcPct val="0"/>
              </a:spcBef>
            </a:pPr>
            <a:r>
              <a:rPr lang="en-US" sz="2775" spc="138">
                <a:solidFill>
                  <a:srgbClr val="0EEAE2"/>
                </a:solidFill>
                <a:latin typeface="JetBrains Mono Bold"/>
              </a:rPr>
              <a:t>        print("Age is", self.age)</a:t>
            </a:r>
          </a:p>
          <a:p>
            <a:pPr>
              <a:lnSpc>
                <a:spcPts val="3885"/>
              </a:lnSpc>
              <a:spcBef>
                <a:spcPct val="0"/>
              </a:spcBef>
            </a:pPr>
          </a:p>
        </p:txBody>
      </p:sp>
      <p:grpSp>
        <p:nvGrpSpPr>
          <p:cNvPr name="Group 12" id="12"/>
          <p:cNvGrpSpPr/>
          <p:nvPr/>
        </p:nvGrpSpPr>
        <p:grpSpPr>
          <a:xfrm rot="0">
            <a:off x="16054945" y="248088"/>
            <a:ext cx="1802263" cy="1802263"/>
            <a:chOff x="0" y="0"/>
            <a:chExt cx="2403017" cy="2403017"/>
          </a:xfrm>
        </p:grpSpPr>
        <p:pic>
          <p:nvPicPr>
            <p:cNvPr name="Picture 13" id="13"/>
            <p:cNvPicPr>
              <a:picLocks noChangeAspect="true"/>
            </p:cNvPicPr>
            <p:nvPr/>
          </p:nvPicPr>
          <p:blipFill>
            <a:blip r:embed="rId10"/>
            <a:srcRect l="0" t="0" r="0" b="0"/>
            <a:stretch>
              <a:fillRect/>
            </a:stretch>
          </p:blipFill>
          <p:spPr>
            <a:xfrm flipH="false" flipV="false" rot="0">
              <a:off x="0" y="0"/>
              <a:ext cx="2403017" cy="2403017"/>
            </a:xfrm>
            <a:prstGeom prst="rect">
              <a:avLst/>
            </a:prstGeom>
          </p:spPr>
        </p:pic>
        <p:pic>
          <p:nvPicPr>
            <p:cNvPr name="Picture 14" id="14"/>
            <p:cNvPicPr>
              <a:picLocks noChangeAspect="true"/>
            </p:cNvPicPr>
            <p:nvPr/>
          </p:nvPicPr>
          <p:blipFill>
            <a:blip r:embed="rId11"/>
            <a:srcRect l="0" t="0" r="0" b="0"/>
            <a:stretch>
              <a:fillRect/>
            </a:stretch>
          </p:blipFill>
          <p:spPr>
            <a:xfrm flipH="false" flipV="false" rot="0">
              <a:off x="253150" y="272455"/>
              <a:ext cx="2130562" cy="2130562"/>
            </a:xfrm>
            <a:prstGeom prst="rect">
              <a:avLst/>
            </a:prstGeom>
          </p:spPr>
        </p:pic>
      </p:grpSp>
      <p:pic>
        <p:nvPicPr>
          <p:cNvPr name="Picture 15" id="15"/>
          <p:cNvPicPr>
            <a:picLocks noChangeAspect="true"/>
          </p:cNvPicPr>
          <p:nvPr/>
        </p:nvPicPr>
        <p:blipFill>
          <a:blip r:embed="rId12"/>
          <a:srcRect l="0" t="0" r="0" b="0"/>
          <a:stretch>
            <a:fillRect/>
          </a:stretch>
        </p:blipFill>
        <p:spPr>
          <a:xfrm flipH="false" flipV="false" rot="0">
            <a:off x="5474223" y="971198"/>
            <a:ext cx="1129382" cy="1129382"/>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3293469" y="-7518046"/>
            <a:ext cx="7847738" cy="111820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748" t="15298" r="8905" b="0"/>
          <a:stretch>
            <a:fillRect/>
          </a:stretch>
        </p:blipFill>
        <p:spPr>
          <a:xfrm flipH="false" flipV="false" rot="9648932">
            <a:off x="-4369482" y="-4078897"/>
            <a:ext cx="7989835" cy="563534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232675">
            <a:off x="13228902" y="4198543"/>
            <a:ext cx="9107505" cy="1297701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351" t="6501" r="0" b="0"/>
          <a:stretch>
            <a:fillRect/>
          </a:stretch>
        </p:blipFill>
        <p:spPr>
          <a:xfrm flipH="false" flipV="false" rot="-2180098">
            <a:off x="13370464" y="6962107"/>
            <a:ext cx="8824380" cy="6220621"/>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THE __INIT__ METHOD</a:t>
            </a:r>
          </a:p>
        </p:txBody>
      </p:sp>
      <p:sp>
        <p:nvSpPr>
          <p:cNvPr name="TextBox 10" id="10"/>
          <p:cNvSpPr txBox="true"/>
          <p:nvPr/>
        </p:nvSpPr>
        <p:spPr>
          <a:xfrm rot="0">
            <a:off x="924880" y="2251182"/>
            <a:ext cx="16457289" cy="1780540"/>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The </a:t>
            </a:r>
            <a:r>
              <a:rPr lang="en-US" sz="3399">
                <a:solidFill>
                  <a:srgbClr val="FFFFFF"/>
                </a:solidFill>
                <a:latin typeface="Montserrat Classic"/>
              </a:rPr>
              <a:t>__init__ method</a:t>
            </a:r>
            <a:r>
              <a:rPr lang="en-US" sz="3399">
                <a:solidFill>
                  <a:srgbClr val="FFFFFF"/>
                </a:solidFill>
                <a:latin typeface="Montserrat Classic"/>
              </a:rPr>
              <a:t> is similar to constructors in C++ and Java. It is run as soon as an object of a class is instantiated. The method is useful to do any initialization you want to do with your object. </a:t>
            </a:r>
          </a:p>
        </p:txBody>
      </p:sp>
      <p:sp>
        <p:nvSpPr>
          <p:cNvPr name="TextBox 11" id="11"/>
          <p:cNvSpPr txBox="true"/>
          <p:nvPr/>
        </p:nvSpPr>
        <p:spPr>
          <a:xfrm rot="0">
            <a:off x="802011" y="4997001"/>
            <a:ext cx="16457289" cy="1180465"/>
          </a:xfrm>
          <a:prstGeom prst="rect">
            <a:avLst/>
          </a:prstGeom>
        </p:spPr>
        <p:txBody>
          <a:bodyPr anchor="t" rtlCol="false" tIns="0" lIns="0" bIns="0" rIns="0">
            <a:spAutoFit/>
          </a:bodyPr>
          <a:lstStyle/>
          <a:p>
            <a:pPr>
              <a:lnSpc>
                <a:spcPts val="4759"/>
              </a:lnSpc>
            </a:pPr>
            <a:r>
              <a:rPr lang="en-US" sz="3399">
                <a:solidFill>
                  <a:srgbClr val="FFFFFF"/>
                </a:solidFill>
                <a:latin typeface="Montserrat Classic"/>
              </a:rPr>
              <a:t>Now let us define a class and create some objects using the self and __init__ method.</a:t>
            </a:r>
          </a:p>
        </p:txBody>
      </p:sp>
      <p:grpSp>
        <p:nvGrpSpPr>
          <p:cNvPr name="Group 12" id="12"/>
          <p:cNvGrpSpPr/>
          <p:nvPr/>
        </p:nvGrpSpPr>
        <p:grpSpPr>
          <a:xfrm rot="0">
            <a:off x="16054945" y="248088"/>
            <a:ext cx="1802263" cy="1802263"/>
            <a:chOff x="0" y="0"/>
            <a:chExt cx="2403017" cy="2403017"/>
          </a:xfrm>
        </p:grpSpPr>
        <p:pic>
          <p:nvPicPr>
            <p:cNvPr name="Picture 13" id="13"/>
            <p:cNvPicPr>
              <a:picLocks noChangeAspect="true"/>
            </p:cNvPicPr>
            <p:nvPr/>
          </p:nvPicPr>
          <p:blipFill>
            <a:blip r:embed="rId8"/>
            <a:srcRect l="0" t="0" r="0" b="0"/>
            <a:stretch>
              <a:fillRect/>
            </a:stretch>
          </p:blipFill>
          <p:spPr>
            <a:xfrm flipH="false" flipV="false" rot="0">
              <a:off x="0" y="0"/>
              <a:ext cx="2403017" cy="2403017"/>
            </a:xfrm>
            <a:prstGeom prst="rect">
              <a:avLst/>
            </a:prstGeom>
          </p:spPr>
        </p:pic>
        <p:pic>
          <p:nvPicPr>
            <p:cNvPr name="Picture 14" id="14"/>
            <p:cNvPicPr>
              <a:picLocks noChangeAspect="true"/>
            </p:cNvPicPr>
            <p:nvPr/>
          </p:nvPicPr>
          <p:blipFill>
            <a:blip r:embed="rId9"/>
            <a:srcRect l="0" t="0" r="0" b="0"/>
            <a:stretch>
              <a:fillRect/>
            </a:stretch>
          </p:blipFill>
          <p:spPr>
            <a:xfrm flipH="false" flipV="false" rot="0">
              <a:off x="253150" y="272455"/>
              <a:ext cx="2130562" cy="2130562"/>
            </a:xfrm>
            <a:prstGeom prst="rect">
              <a:avLst/>
            </a:prstGeom>
          </p:spPr>
        </p:pic>
      </p:grpSp>
      <p:pic>
        <p:nvPicPr>
          <p:cNvPr name="Picture 15" id="15"/>
          <p:cNvPicPr>
            <a:picLocks noChangeAspect="true"/>
          </p:cNvPicPr>
          <p:nvPr/>
        </p:nvPicPr>
        <p:blipFill>
          <a:blip r:embed="rId10"/>
          <a:srcRect l="0" t="0" r="0" b="0"/>
          <a:stretch>
            <a:fillRect/>
          </a:stretch>
        </p:blipFill>
        <p:spPr>
          <a:xfrm flipH="false" flipV="false" rot="0">
            <a:off x="10904066" y="971198"/>
            <a:ext cx="1129382" cy="1129382"/>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142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57769">
            <a:off x="-1298974" y="-6048570"/>
            <a:ext cx="6295260" cy="896993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288560">
            <a:off x="14492670" y="6991933"/>
            <a:ext cx="6295260" cy="8969931"/>
          </a:xfrm>
          <a:prstGeom prst="rect">
            <a:avLst/>
          </a:prstGeom>
        </p:spPr>
      </p:pic>
      <p:pic>
        <p:nvPicPr>
          <p:cNvPr name="Picture 4" id="4"/>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9457276">
            <a:off x="-1234581" y="-2429575"/>
            <a:ext cx="6166475" cy="4266850"/>
          </a:xfrm>
          <a:prstGeom prst="rect">
            <a:avLst/>
          </a:prstGeom>
        </p:spPr>
      </p:pic>
      <p:pic>
        <p:nvPicPr>
          <p:cNvPr name="Picture 5" id="5"/>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735" t="10733" r="29922" b="40600"/>
          <a:stretch>
            <a:fillRect/>
          </a:stretch>
        </p:blipFill>
        <p:spPr>
          <a:xfrm flipH="false" flipV="false" rot="-2386151">
            <a:off x="13875819" y="8548573"/>
            <a:ext cx="6166475" cy="4266850"/>
          </a:xfrm>
          <a:prstGeom prst="rect">
            <a:avLst/>
          </a:prstGeom>
        </p:spPr>
      </p:pic>
      <p:grpSp>
        <p:nvGrpSpPr>
          <p:cNvPr name="Group 6" id="6"/>
          <p:cNvGrpSpPr/>
          <p:nvPr/>
        </p:nvGrpSpPr>
        <p:grpSpPr>
          <a:xfrm rot="0">
            <a:off x="606104" y="9571611"/>
            <a:ext cx="4124967" cy="383100"/>
            <a:chOff x="0" y="0"/>
            <a:chExt cx="5499957" cy="510800"/>
          </a:xfrm>
        </p:grpSpPr>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57850"/>
              <a:ext cx="267855" cy="267855"/>
            </a:xfrm>
            <a:prstGeom prst="rect">
              <a:avLst/>
            </a:prstGeom>
          </p:spPr>
        </p:pic>
        <p:sp>
          <p:nvSpPr>
            <p:cNvPr name="TextBox 8" id="8"/>
            <p:cNvSpPr txBox="true"/>
            <p:nvPr/>
          </p:nvSpPr>
          <p:spPr>
            <a:xfrm rot="0">
              <a:off x="360277" y="-114300"/>
              <a:ext cx="5139680" cy="625100"/>
            </a:xfrm>
            <a:prstGeom prst="rect">
              <a:avLst/>
            </a:prstGeom>
          </p:spPr>
          <p:txBody>
            <a:bodyPr anchor="t" rtlCol="false" tIns="0" lIns="0" bIns="0" rIns="0">
              <a:spAutoFit/>
            </a:bodyPr>
            <a:lstStyle/>
            <a:p>
              <a:pPr algn="ctr">
                <a:lnSpc>
                  <a:spcPts val="3559"/>
                </a:lnSpc>
              </a:pPr>
              <a:r>
                <a:rPr lang="en-US" sz="2542">
                  <a:solidFill>
                    <a:srgbClr val="FFFFFF"/>
                  </a:solidFill>
                  <a:latin typeface="Agrandir Grand Thin Bold"/>
                </a:rPr>
                <a:t>Muhammad Talha</a:t>
              </a:r>
            </a:p>
          </p:txBody>
        </p:sp>
      </p:grpSp>
      <p:sp>
        <p:nvSpPr>
          <p:cNvPr name="TextBox 9" id="9"/>
          <p:cNvSpPr txBox="true"/>
          <p:nvPr/>
        </p:nvSpPr>
        <p:spPr>
          <a:xfrm rot="0">
            <a:off x="2047239" y="2145623"/>
            <a:ext cx="6262261" cy="6556729"/>
          </a:xfrm>
          <a:prstGeom prst="rect">
            <a:avLst/>
          </a:prstGeom>
        </p:spPr>
        <p:txBody>
          <a:bodyPr anchor="t" rtlCol="false" tIns="0" lIns="0" bIns="0" rIns="0">
            <a:spAutoFit/>
          </a:bodyPr>
          <a:lstStyle/>
          <a:p>
            <a:pPr>
              <a:lnSpc>
                <a:spcPts val="3480"/>
              </a:lnSpc>
            </a:pPr>
            <a:r>
              <a:rPr lang="en-US" sz="2486" spc="124">
                <a:solidFill>
                  <a:srgbClr val="0EEAE2"/>
                </a:solidFill>
                <a:latin typeface="JetBrains Mono Bold"/>
              </a:rPr>
              <a:t>class Dog:</a:t>
            </a:r>
          </a:p>
          <a:p>
            <a:pPr>
              <a:lnSpc>
                <a:spcPts val="3480"/>
              </a:lnSpc>
            </a:pPr>
            <a:r>
              <a:rPr lang="en-US" sz="2486" spc="124">
                <a:solidFill>
                  <a:srgbClr val="0EEAE2"/>
                </a:solidFill>
                <a:latin typeface="JetBrains Mono Bold"/>
              </a:rPr>
              <a:t> </a:t>
            </a:r>
          </a:p>
          <a:p>
            <a:pPr>
              <a:lnSpc>
                <a:spcPts val="3480"/>
              </a:lnSpc>
            </a:pPr>
            <a:r>
              <a:rPr lang="en-US" sz="2486" spc="124">
                <a:solidFill>
                  <a:srgbClr val="0EEAE2"/>
                </a:solidFill>
                <a:latin typeface="JetBrains Mono Bold"/>
              </a:rPr>
              <a:t>    # class attribute</a:t>
            </a:r>
          </a:p>
          <a:p>
            <a:pPr>
              <a:lnSpc>
                <a:spcPts val="3480"/>
              </a:lnSpc>
            </a:pPr>
            <a:r>
              <a:rPr lang="en-US" sz="2486" spc="124">
                <a:solidFill>
                  <a:srgbClr val="0EEAE2"/>
                </a:solidFill>
                <a:latin typeface="JetBrains Mono Bold"/>
              </a:rPr>
              <a:t>    attr1 = "mammal"</a:t>
            </a:r>
          </a:p>
          <a:p>
            <a:pPr>
              <a:lnSpc>
                <a:spcPts val="3480"/>
              </a:lnSpc>
            </a:pPr>
            <a:r>
              <a:rPr lang="en-US" sz="2486" spc="124">
                <a:solidFill>
                  <a:srgbClr val="0EEAE2"/>
                </a:solidFill>
                <a:latin typeface="JetBrains Mono Bold"/>
              </a:rPr>
              <a:t> </a:t>
            </a:r>
          </a:p>
          <a:p>
            <a:pPr>
              <a:lnSpc>
                <a:spcPts val="3480"/>
              </a:lnSpc>
            </a:pPr>
            <a:r>
              <a:rPr lang="en-US" sz="2486" spc="124">
                <a:solidFill>
                  <a:srgbClr val="0EEAE2"/>
                </a:solidFill>
                <a:latin typeface="JetBrains Mono Bold"/>
              </a:rPr>
              <a:t>    # Instance attribute</a:t>
            </a:r>
          </a:p>
          <a:p>
            <a:pPr>
              <a:lnSpc>
                <a:spcPts val="3480"/>
              </a:lnSpc>
            </a:pPr>
            <a:r>
              <a:rPr lang="en-US" sz="2486" spc="124">
                <a:solidFill>
                  <a:srgbClr val="0EEAE2"/>
                </a:solidFill>
                <a:latin typeface="JetBrains Mono Bold"/>
              </a:rPr>
              <a:t>    def __init__(self, name):</a:t>
            </a:r>
          </a:p>
          <a:p>
            <a:pPr>
              <a:lnSpc>
                <a:spcPts val="3480"/>
              </a:lnSpc>
            </a:pPr>
            <a:r>
              <a:rPr lang="en-US" sz="2486" spc="124">
                <a:solidFill>
                  <a:srgbClr val="0EEAE2"/>
                </a:solidFill>
                <a:latin typeface="JetBrains Mono Bold"/>
              </a:rPr>
              <a:t>        self.name = name</a:t>
            </a:r>
          </a:p>
          <a:p>
            <a:pPr>
              <a:lnSpc>
                <a:spcPts val="3480"/>
              </a:lnSpc>
            </a:pPr>
            <a:r>
              <a:rPr lang="en-US" sz="2486" spc="124">
                <a:solidFill>
                  <a:srgbClr val="0EEAE2"/>
                </a:solidFill>
                <a:latin typeface="JetBrains Mono Bold"/>
              </a:rPr>
              <a:t> </a:t>
            </a:r>
          </a:p>
          <a:p>
            <a:pPr>
              <a:lnSpc>
                <a:spcPts val="3480"/>
              </a:lnSpc>
            </a:pPr>
            <a:r>
              <a:rPr lang="en-US" sz="2486" spc="124">
                <a:solidFill>
                  <a:srgbClr val="0EEAE2"/>
                </a:solidFill>
                <a:latin typeface="JetBrains Mono Bold"/>
              </a:rPr>
              <a:t># Driver code</a:t>
            </a:r>
          </a:p>
          <a:p>
            <a:pPr>
              <a:lnSpc>
                <a:spcPts val="3480"/>
              </a:lnSpc>
            </a:pPr>
            <a:r>
              <a:rPr lang="en-US" sz="2486" spc="124">
                <a:solidFill>
                  <a:srgbClr val="0EEAE2"/>
                </a:solidFill>
                <a:latin typeface="JetBrains Mono Bold"/>
              </a:rPr>
              <a:t># Object instantiation</a:t>
            </a:r>
          </a:p>
          <a:p>
            <a:pPr>
              <a:lnSpc>
                <a:spcPts val="3480"/>
              </a:lnSpc>
            </a:pPr>
            <a:r>
              <a:rPr lang="en-US" sz="2486" spc="124">
                <a:solidFill>
                  <a:srgbClr val="0EEAE2"/>
                </a:solidFill>
                <a:latin typeface="JetBrains Mono Bold"/>
              </a:rPr>
              <a:t>Rodger = Dog("Rodger")</a:t>
            </a:r>
          </a:p>
          <a:p>
            <a:pPr>
              <a:lnSpc>
                <a:spcPts val="3480"/>
              </a:lnSpc>
            </a:pPr>
            <a:r>
              <a:rPr lang="en-US" sz="2486" spc="124">
                <a:solidFill>
                  <a:srgbClr val="0EEAE2"/>
                </a:solidFill>
                <a:latin typeface="JetBrains Mono Bold"/>
              </a:rPr>
              <a:t>Tommy = Dog("Tommy")</a:t>
            </a:r>
          </a:p>
          <a:p>
            <a:pPr>
              <a:lnSpc>
                <a:spcPts val="3480"/>
              </a:lnSpc>
            </a:pPr>
          </a:p>
          <a:p>
            <a:pPr>
              <a:lnSpc>
                <a:spcPts val="3480"/>
              </a:lnSpc>
              <a:spcBef>
                <a:spcPct val="0"/>
              </a:spcBef>
            </a:pPr>
          </a:p>
        </p:txBody>
      </p:sp>
      <p:sp>
        <p:nvSpPr>
          <p:cNvPr name="TextBox 10" id="10"/>
          <p:cNvSpPr txBox="true"/>
          <p:nvPr/>
        </p:nvSpPr>
        <p:spPr>
          <a:xfrm rot="0">
            <a:off x="10112677" y="2802848"/>
            <a:ext cx="7782938" cy="5242279"/>
          </a:xfrm>
          <a:prstGeom prst="rect">
            <a:avLst/>
          </a:prstGeom>
        </p:spPr>
        <p:txBody>
          <a:bodyPr anchor="t" rtlCol="false" tIns="0" lIns="0" bIns="0" rIns="0">
            <a:spAutoFit/>
          </a:bodyPr>
          <a:lstStyle/>
          <a:p>
            <a:pPr>
              <a:lnSpc>
                <a:spcPts val="3480"/>
              </a:lnSpc>
            </a:pPr>
            <a:r>
              <a:rPr lang="en-US" sz="2486" spc="124">
                <a:solidFill>
                  <a:srgbClr val="0EEAE2"/>
                </a:solidFill>
                <a:latin typeface="JetBrains Mono Bold"/>
              </a:rPr>
              <a:t># Accessing class attributes</a:t>
            </a:r>
          </a:p>
          <a:p>
            <a:pPr>
              <a:lnSpc>
                <a:spcPts val="3480"/>
              </a:lnSpc>
            </a:pPr>
            <a:r>
              <a:rPr lang="en-US" sz="2486" spc="124">
                <a:solidFill>
                  <a:srgbClr val="0EEAE2"/>
                </a:solidFill>
                <a:latin typeface="JetBrains Mono Bold"/>
              </a:rPr>
              <a:t>print("Rodger is a {}".format(Rodger.__class__.attr1))</a:t>
            </a:r>
          </a:p>
          <a:p>
            <a:pPr>
              <a:lnSpc>
                <a:spcPts val="3480"/>
              </a:lnSpc>
            </a:pPr>
            <a:r>
              <a:rPr lang="en-US" sz="2486" spc="124">
                <a:solidFill>
                  <a:srgbClr val="0EEAE2"/>
                </a:solidFill>
                <a:latin typeface="JetBrains Mono Bold"/>
              </a:rPr>
              <a:t>print("Tommy is also a {}".format(Tommy.__class__.attr1))</a:t>
            </a:r>
          </a:p>
          <a:p>
            <a:pPr>
              <a:lnSpc>
                <a:spcPts val="3480"/>
              </a:lnSpc>
            </a:pPr>
            <a:r>
              <a:rPr lang="en-US" sz="2486" spc="124">
                <a:solidFill>
                  <a:srgbClr val="0EEAE2"/>
                </a:solidFill>
                <a:latin typeface="JetBrains Mono Bold"/>
              </a:rPr>
              <a:t> </a:t>
            </a:r>
          </a:p>
          <a:p>
            <a:pPr>
              <a:lnSpc>
                <a:spcPts val="3480"/>
              </a:lnSpc>
            </a:pPr>
            <a:r>
              <a:rPr lang="en-US" sz="2486" spc="124">
                <a:solidFill>
                  <a:srgbClr val="0EEAE2"/>
                </a:solidFill>
                <a:latin typeface="JetBrains Mono Bold"/>
              </a:rPr>
              <a:t># Accessing instance attributes</a:t>
            </a:r>
          </a:p>
          <a:p>
            <a:pPr>
              <a:lnSpc>
                <a:spcPts val="3480"/>
              </a:lnSpc>
            </a:pPr>
            <a:r>
              <a:rPr lang="en-US" sz="2486" spc="124">
                <a:solidFill>
                  <a:srgbClr val="0EEAE2"/>
                </a:solidFill>
                <a:latin typeface="JetBrains Mono Bold"/>
              </a:rPr>
              <a:t>print("My name is {}".format(Rodger.name))</a:t>
            </a:r>
          </a:p>
          <a:p>
            <a:pPr>
              <a:lnSpc>
                <a:spcPts val="3480"/>
              </a:lnSpc>
            </a:pPr>
            <a:r>
              <a:rPr lang="en-US" sz="2486" spc="124">
                <a:solidFill>
                  <a:srgbClr val="0EEAE2"/>
                </a:solidFill>
                <a:latin typeface="JetBrains Mono Bold"/>
              </a:rPr>
              <a:t>print("My name is {}".format(Tommy.name))</a:t>
            </a:r>
          </a:p>
          <a:p>
            <a:pPr>
              <a:lnSpc>
                <a:spcPts val="3480"/>
              </a:lnSpc>
              <a:spcBef>
                <a:spcPct val="0"/>
              </a:spcBef>
            </a:pPr>
          </a:p>
        </p:txBody>
      </p:sp>
      <p:sp>
        <p:nvSpPr>
          <p:cNvPr name="TextBox 11" id="11"/>
          <p:cNvSpPr txBox="true"/>
          <p:nvPr/>
        </p:nvSpPr>
        <p:spPr>
          <a:xfrm rot="0">
            <a:off x="7024905" y="8121945"/>
            <a:ext cx="6199546" cy="1928016"/>
          </a:xfrm>
          <a:prstGeom prst="rect">
            <a:avLst/>
          </a:prstGeom>
        </p:spPr>
        <p:txBody>
          <a:bodyPr anchor="t" rtlCol="false" tIns="0" lIns="0" bIns="0" rIns="0">
            <a:spAutoFit/>
          </a:bodyPr>
          <a:lstStyle/>
          <a:p>
            <a:pPr>
              <a:lnSpc>
                <a:spcPts val="3091"/>
              </a:lnSpc>
            </a:pPr>
            <a:r>
              <a:rPr lang="en-US" sz="2208" spc="110">
                <a:solidFill>
                  <a:srgbClr val="FFFFFF"/>
                </a:solidFill>
                <a:latin typeface="JetBrains Mono Bold"/>
              </a:rPr>
              <a:t>Rodger is a mammal</a:t>
            </a:r>
          </a:p>
          <a:p>
            <a:pPr>
              <a:lnSpc>
                <a:spcPts val="3091"/>
              </a:lnSpc>
            </a:pPr>
            <a:r>
              <a:rPr lang="en-US" sz="2208" spc="110">
                <a:solidFill>
                  <a:srgbClr val="FFFFFF"/>
                </a:solidFill>
                <a:latin typeface="JetBrains Mono Bold"/>
              </a:rPr>
              <a:t>Tommy is also a mammal</a:t>
            </a:r>
          </a:p>
          <a:p>
            <a:pPr>
              <a:lnSpc>
                <a:spcPts val="3091"/>
              </a:lnSpc>
            </a:pPr>
            <a:r>
              <a:rPr lang="en-US" sz="2208" spc="110">
                <a:solidFill>
                  <a:srgbClr val="FFFFFF"/>
                </a:solidFill>
                <a:latin typeface="JetBrains Mono Bold"/>
              </a:rPr>
              <a:t>My name is Rodger</a:t>
            </a:r>
          </a:p>
          <a:p>
            <a:pPr>
              <a:lnSpc>
                <a:spcPts val="3091"/>
              </a:lnSpc>
            </a:pPr>
            <a:r>
              <a:rPr lang="en-US" sz="2208" spc="110">
                <a:solidFill>
                  <a:srgbClr val="FFFFFF"/>
                </a:solidFill>
                <a:latin typeface="JetBrains Mono Bold"/>
              </a:rPr>
              <a:t>My name is Tommy</a:t>
            </a:r>
          </a:p>
          <a:p>
            <a:pPr>
              <a:lnSpc>
                <a:spcPts val="3091"/>
              </a:lnSpc>
              <a:spcBef>
                <a:spcPct val="0"/>
              </a:spcBef>
            </a:pPr>
          </a:p>
        </p:txBody>
      </p:sp>
      <p:sp>
        <p:nvSpPr>
          <p:cNvPr name="TextBox 12" id="12"/>
          <p:cNvSpPr txBox="true"/>
          <p:nvPr/>
        </p:nvSpPr>
        <p:spPr>
          <a:xfrm rot="0">
            <a:off x="5511940" y="8121945"/>
            <a:ext cx="6199546" cy="371210"/>
          </a:xfrm>
          <a:prstGeom prst="rect">
            <a:avLst/>
          </a:prstGeom>
        </p:spPr>
        <p:txBody>
          <a:bodyPr anchor="t" rtlCol="false" tIns="0" lIns="0" bIns="0" rIns="0">
            <a:spAutoFit/>
          </a:bodyPr>
          <a:lstStyle/>
          <a:p>
            <a:pPr>
              <a:lnSpc>
                <a:spcPts val="3091"/>
              </a:lnSpc>
              <a:spcBef>
                <a:spcPct val="0"/>
              </a:spcBef>
            </a:pPr>
            <a:r>
              <a:rPr lang="en-US" sz="2208" spc="110">
                <a:solidFill>
                  <a:srgbClr val="FFFFFF"/>
                </a:solidFill>
                <a:latin typeface="JetBrains Mono Bold"/>
              </a:rPr>
              <a:t>OUTPUT:</a:t>
            </a:r>
          </a:p>
        </p:txBody>
      </p:sp>
      <p:sp>
        <p:nvSpPr>
          <p:cNvPr name="TextBox 13" id="13"/>
          <p:cNvSpPr txBox="true"/>
          <p:nvPr/>
        </p:nvSpPr>
        <p:spPr>
          <a:xfrm rot="0">
            <a:off x="1249714" y="1085850"/>
            <a:ext cx="9584719" cy="909955"/>
          </a:xfrm>
          <a:prstGeom prst="rect">
            <a:avLst/>
          </a:prstGeom>
        </p:spPr>
        <p:txBody>
          <a:bodyPr anchor="t" rtlCol="false" tIns="0" lIns="0" bIns="0" rIns="0">
            <a:spAutoFit/>
          </a:bodyPr>
          <a:lstStyle/>
          <a:p>
            <a:pPr>
              <a:lnSpc>
                <a:spcPts val="7039"/>
              </a:lnSpc>
            </a:pPr>
            <a:r>
              <a:rPr lang="en-US" sz="6399">
                <a:solidFill>
                  <a:srgbClr val="0EEAE2"/>
                </a:solidFill>
                <a:latin typeface="Montserrat Classic Bold"/>
              </a:rPr>
              <a:t>EXAMPLE: 01</a:t>
            </a:r>
          </a:p>
        </p:txBody>
      </p:sp>
      <p:grpSp>
        <p:nvGrpSpPr>
          <p:cNvPr name="Group 14" id="14"/>
          <p:cNvGrpSpPr/>
          <p:nvPr/>
        </p:nvGrpSpPr>
        <p:grpSpPr>
          <a:xfrm rot="0">
            <a:off x="16054945" y="248088"/>
            <a:ext cx="1802263" cy="1802263"/>
            <a:chOff x="0" y="0"/>
            <a:chExt cx="2403017" cy="2403017"/>
          </a:xfrm>
        </p:grpSpPr>
        <p:pic>
          <p:nvPicPr>
            <p:cNvPr name="Picture 15" id="15"/>
            <p:cNvPicPr>
              <a:picLocks noChangeAspect="true"/>
            </p:cNvPicPr>
            <p:nvPr/>
          </p:nvPicPr>
          <p:blipFill>
            <a:blip r:embed="rId10"/>
            <a:srcRect l="0" t="0" r="0" b="0"/>
            <a:stretch>
              <a:fillRect/>
            </a:stretch>
          </p:blipFill>
          <p:spPr>
            <a:xfrm flipH="false" flipV="false" rot="0">
              <a:off x="0" y="0"/>
              <a:ext cx="2403017" cy="2403017"/>
            </a:xfrm>
            <a:prstGeom prst="rect">
              <a:avLst/>
            </a:prstGeom>
          </p:spPr>
        </p:pic>
        <p:pic>
          <p:nvPicPr>
            <p:cNvPr name="Picture 16" id="16"/>
            <p:cNvPicPr>
              <a:picLocks noChangeAspect="true"/>
            </p:cNvPicPr>
            <p:nvPr/>
          </p:nvPicPr>
          <p:blipFill>
            <a:blip r:embed="rId11"/>
            <a:srcRect l="0" t="0" r="0" b="0"/>
            <a:stretch>
              <a:fillRect/>
            </a:stretch>
          </p:blipFill>
          <p:spPr>
            <a:xfrm flipH="false" flipV="false" rot="0">
              <a:off x="253150" y="272455"/>
              <a:ext cx="2130562" cy="2130562"/>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DAFG0_WVItw</dc:identifier>
  <dcterms:modified xsi:type="dcterms:W3CDTF">2011-08-01T06:04:30Z</dcterms:modified>
  <cp:revision>1</cp:revision>
  <dc:title>OOP in Python</dc:title>
</cp:coreProperties>
</file>